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1"/>
  </p:notesMasterIdLst>
  <p:sldIdLst>
    <p:sldId id="859" r:id="rId2"/>
    <p:sldId id="1140" r:id="rId3"/>
    <p:sldId id="1142" r:id="rId4"/>
    <p:sldId id="1143" r:id="rId5"/>
    <p:sldId id="1169" r:id="rId6"/>
    <p:sldId id="1170" r:id="rId7"/>
    <p:sldId id="1171" r:id="rId8"/>
    <p:sldId id="1172" r:id="rId9"/>
    <p:sldId id="1173" r:id="rId10"/>
    <p:sldId id="1174" r:id="rId11"/>
    <p:sldId id="1175" r:id="rId12"/>
    <p:sldId id="1176" r:id="rId13"/>
    <p:sldId id="1177" r:id="rId14"/>
    <p:sldId id="1178" r:id="rId15"/>
    <p:sldId id="1179" r:id="rId16"/>
    <p:sldId id="1180" r:id="rId17"/>
    <p:sldId id="1181" r:id="rId18"/>
    <p:sldId id="1182" r:id="rId19"/>
    <p:sldId id="1183" r:id="rId20"/>
    <p:sldId id="1184" r:id="rId21"/>
    <p:sldId id="1185" r:id="rId22"/>
    <p:sldId id="1186" r:id="rId23"/>
    <p:sldId id="1187" r:id="rId24"/>
    <p:sldId id="1188" r:id="rId25"/>
    <p:sldId id="1144" r:id="rId26"/>
    <p:sldId id="1145" r:id="rId27"/>
    <p:sldId id="1146" r:id="rId28"/>
    <p:sldId id="1147" r:id="rId29"/>
    <p:sldId id="1148" r:id="rId30"/>
    <p:sldId id="1149" r:id="rId31"/>
    <p:sldId id="1150" r:id="rId32"/>
    <p:sldId id="1151" r:id="rId33"/>
    <p:sldId id="1152" r:id="rId34"/>
    <p:sldId id="1153" r:id="rId35"/>
    <p:sldId id="1154" r:id="rId36"/>
    <p:sldId id="1155" r:id="rId37"/>
    <p:sldId id="1156" r:id="rId38"/>
    <p:sldId id="1157" r:id="rId39"/>
    <p:sldId id="1158" r:id="rId40"/>
    <p:sldId id="1159" r:id="rId41"/>
    <p:sldId id="1160" r:id="rId42"/>
    <p:sldId id="1161" r:id="rId43"/>
    <p:sldId id="1162" r:id="rId44"/>
    <p:sldId id="1163" r:id="rId45"/>
    <p:sldId id="1164" r:id="rId46"/>
    <p:sldId id="1165" r:id="rId47"/>
    <p:sldId id="1166" r:id="rId48"/>
    <p:sldId id="1167" r:id="rId49"/>
    <p:sldId id="1168" r:id="rId50"/>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689" autoAdjust="0"/>
    <p:restoredTop sz="94606" autoAdjust="0"/>
  </p:normalViewPr>
  <p:slideViewPr>
    <p:cSldViewPr>
      <p:cViewPr varScale="1">
        <p:scale>
          <a:sx n="111" d="100"/>
          <a:sy n="111" d="100"/>
        </p:scale>
        <p:origin x="588" y="6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2025/9/10</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福建省中考试卷精选物理</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2025/9/10</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0.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2.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7.pn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8.pn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9.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700808"/>
            <a:ext cx="11523345" cy="1110497"/>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50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D  </a:t>
            </a:r>
            <a:r>
              <a:rPr lang="zh-CN" altLang="en-US" sz="50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名师预测卷</a:t>
            </a:r>
            <a:endParaRPr lang="en-US" altLang="zh-CN" sz="50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2996952"/>
            <a:ext cx="11523345" cy="12003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4800" b="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D20</a:t>
            </a: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4800" b="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 福建省</a:t>
            </a:r>
            <a:r>
              <a:rPr lang="en-US" altLang="zh-CN"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2026</a:t>
            </a: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年名师预测卷（二）</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月连江县为了丰富教职工文化生活，举行教职工篮球赛</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运动员投出去的篮球在空中飞行的过程中（</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如图所示</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），不计空气阻力，下列说法正确的是（　　）</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endPar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endPar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endPar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endPar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endPar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篮球在最高点时动能最大</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篮球在最高点时重力势能最小</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篮球的动能先增大后减小　　</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D</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篮球的重力势能先增大后</a:t>
            </a:r>
            <a:r>
              <a:rPr lang="zh-CN"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减小</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214886" y="1772816"/>
            <a:ext cx="4967169" cy="2983450"/>
          </a:xfrm>
          <a:prstGeom prst="rect">
            <a:avLst/>
          </a:prstGeom>
        </p:spPr>
      </p:pic>
      <p:sp>
        <p:nvSpPr>
          <p:cNvPr id="4" name="矩形 3"/>
          <p:cNvSpPr/>
          <p:nvPr/>
        </p:nvSpPr>
        <p:spPr>
          <a:xfrm>
            <a:off x="10991750" y="1412776"/>
            <a:ext cx="407484" cy="461665"/>
          </a:xfrm>
          <a:prstGeom prst="rect">
            <a:avLst/>
          </a:prstGeom>
        </p:spPr>
        <p:txBody>
          <a:bodyPr wrap="none">
            <a:spAutoFit/>
          </a:bodyPr>
          <a:lstStyle/>
          <a:p>
            <a:r>
              <a:rPr lang="en-US" altLang="zh-CN" sz="2400">
                <a:ea typeface="等线" panose="02010600030101010101" pitchFamily="2" charset="-122"/>
              </a:rPr>
              <a:t>D</a:t>
            </a:r>
            <a:endParaRPr lang="zh-CN" altLang="en-US"/>
          </a:p>
        </p:txBody>
      </p:sp>
    </p:spTree>
    <p:extLst>
      <p:ext uri="{BB962C8B-B14F-4D97-AF65-F5344CB8AC3E}">
        <p14:creationId xmlns:p14="http://schemas.microsoft.com/office/powerpoint/2010/main" val="19010994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某同学用气敏电阻设计了如图甲所示的电路，检测燃气管道是否漏气</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电源电压保持不变，</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kern="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其中一个是定值电阻，一个是气敏电阻</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气敏电阻的阻值随燃气浓度的变化关系如图乙所示，当电压表示数升高到某一定值时，就会触发报警</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下列说法正确的是（　　）</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R</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是气敏电阻</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燃气浓度越高</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电路的总功率越小</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若换用阻值更大的定值电阻</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警戒浓度将变小</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D</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若换用电压更大的电源</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警戒浓度将变</a:t>
            </a:r>
            <a:r>
              <a:rPr lang="zh-CN"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6896331" y="2564904"/>
            <a:ext cx="4950250" cy="2832939"/>
          </a:xfrm>
          <a:prstGeom prst="rect">
            <a:avLst/>
          </a:prstGeom>
        </p:spPr>
      </p:pic>
      <p:sp>
        <p:nvSpPr>
          <p:cNvPr id="4" name="矩形 3"/>
          <p:cNvSpPr/>
          <p:nvPr/>
        </p:nvSpPr>
        <p:spPr>
          <a:xfrm>
            <a:off x="1702718" y="2564904"/>
            <a:ext cx="407484" cy="461665"/>
          </a:xfrm>
          <a:prstGeom prst="rect">
            <a:avLst/>
          </a:prstGeom>
        </p:spPr>
        <p:txBody>
          <a:bodyPr wrap="none">
            <a:spAutoFit/>
          </a:bodyPr>
          <a:lstStyle/>
          <a:p>
            <a:r>
              <a:rPr lang="en-US" altLang="zh-CN" sz="2400">
                <a:ea typeface="等线" panose="02010600030101010101" pitchFamily="2" charset="-122"/>
              </a:rPr>
              <a:t>C</a:t>
            </a:r>
            <a:endParaRPr lang="zh-CN" altLang="en-US"/>
          </a:p>
        </p:txBody>
      </p:sp>
    </p:spTree>
    <p:extLst>
      <p:ext uri="{BB962C8B-B14F-4D97-AF65-F5344CB8AC3E}">
        <p14:creationId xmlns:p14="http://schemas.microsoft.com/office/powerpoint/2010/main" val="22200920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863144"/>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如图所示电路，电源电压不变，闭合开关</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，移动变阻器滑片，电流表有示数，电压表无示数，若电路只有一处故障，则故障可能是（　　）</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a:spcAft>
                <a:spcPts val="0"/>
              </a:spcAft>
            </a:pPr>
            <a:endParaRPr lang="en-US" altLang="zh-CN" sz="14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变阻器</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R</a:t>
            </a:r>
            <a:r>
              <a:rPr lang="en-US" altLang="zh-CN" kern="100"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短路</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电阻</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R</a:t>
            </a:r>
            <a:r>
              <a:rPr lang="en-US" altLang="zh-CN" kern="100"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断路　　</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变阻器</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R</a:t>
            </a:r>
            <a:r>
              <a:rPr lang="en-US" altLang="zh-CN" kern="100"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断路　　</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D</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电阻</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R</a:t>
            </a:r>
            <a:r>
              <a:rPr lang="en-US" altLang="zh-CN" kern="100"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a:t>
            </a:r>
            <a:r>
              <a:rPr lang="zh-CN"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短路</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574926" y="2132856"/>
            <a:ext cx="3886028" cy="2884225"/>
          </a:xfrm>
          <a:prstGeom prst="rect">
            <a:avLst/>
          </a:prstGeom>
        </p:spPr>
      </p:pic>
      <p:sp>
        <p:nvSpPr>
          <p:cNvPr id="4" name="矩形 3"/>
          <p:cNvSpPr/>
          <p:nvPr/>
        </p:nvSpPr>
        <p:spPr>
          <a:xfrm>
            <a:off x="7607374" y="1412776"/>
            <a:ext cx="407484" cy="461665"/>
          </a:xfrm>
          <a:prstGeom prst="rect">
            <a:avLst/>
          </a:prstGeom>
        </p:spPr>
        <p:txBody>
          <a:bodyPr wrap="none">
            <a:spAutoFit/>
          </a:bodyPr>
          <a:lstStyle/>
          <a:p>
            <a:r>
              <a:rPr lang="en-US" altLang="zh-CN" sz="2400">
                <a:ea typeface="等线" panose="02010600030101010101" pitchFamily="2" charset="-122"/>
              </a:rPr>
              <a:t>D</a:t>
            </a:r>
            <a:endParaRPr lang="zh-CN" altLang="en-US"/>
          </a:p>
        </p:txBody>
      </p:sp>
    </p:spTree>
    <p:extLst>
      <p:ext uri="{BB962C8B-B14F-4D97-AF65-F5344CB8AC3E}">
        <p14:creationId xmlns:p14="http://schemas.microsoft.com/office/powerpoint/2010/main" val="19684058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5847050"/>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如图甲所示，物体</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的体积为</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，放入水中静止时，浸入水中的体积为</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kern="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现将一体积为</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kern="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的物体</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放在物体</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上，物体</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刚好全部浸没在水中，如图乙所示</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则物体</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的密度是（　　）</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a:spcAft>
                    <a:spcPts val="0"/>
                  </a:spcAft>
                </a:pPr>
                <a:endParaRPr lang="en-US" altLang="zh-CN" sz="1400" kern="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zh-CN" altLang="zh-CN" sz="1400" kern="100">
                  <a:effectLst/>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i="1" kern="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kern="100">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kern="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𝑉</m:t>
                            </m:r>
                          </m:e>
                          <m:sub>
                            <m:r>
                              <a:rPr lang="en-US" altLang="zh-CN" i="1" kern="100">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ub>
                        </m:sSub>
                      </m:num>
                      <m:den>
                        <m:sSub>
                          <m:sSubPr>
                            <m:ctrlPr>
                              <a:rPr lang="zh-CN" altLang="zh-CN" i="1" kern="100">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kern="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𝑉</m:t>
                            </m:r>
                          </m:e>
                          <m:sub>
                            <m:r>
                              <a:rPr lang="en-US" altLang="zh-CN" i="1" kern="100">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b>
                        </m:sSub>
                      </m:den>
                    </m:f>
                  </m:oMath>
                </a14:m>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ρ</a:t>
                </a:r>
                <a:r>
                  <a:rPr lang="zh-CN" altLang="zh-CN" kern="100"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i="1" kern="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kern="100">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kern="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𝑉</m:t>
                            </m:r>
                          </m:e>
                          <m:sub>
                            <m:r>
                              <a:rPr lang="en-US" altLang="zh-CN" i="1" kern="100">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b>
                        </m:sSub>
                      </m:num>
                      <m:den>
                        <m:sSub>
                          <m:sSubPr>
                            <m:ctrlPr>
                              <a:rPr lang="zh-CN" altLang="zh-CN" i="1" kern="100">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kern="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𝑉</m:t>
                            </m:r>
                          </m:e>
                          <m:sub>
                            <m:r>
                              <a:rPr lang="en-US" altLang="zh-CN" i="1" kern="100">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ub>
                        </m:sSub>
                      </m:den>
                    </m:f>
                  </m:oMath>
                </a14:m>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ρ</a:t>
                </a:r>
                <a:r>
                  <a:rPr lang="zh-CN" altLang="zh-CN" kern="100"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400" kern="100">
                  <a:effectLst/>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i="1" kern="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i="1" kern="100">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kern="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𝑉</m:t>
                            </m:r>
                          </m:e>
                          <m:sub>
                            <m:r>
                              <a:rPr lang="en-US" altLang="zh-CN" i="1" kern="100">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ub>
                        </m:sSub>
                        <m:r>
                          <m:rPr>
                            <m:nor/>
                          </m:rPr>
                          <a:rPr lang="en-US" altLang="zh-CN" b="0" i="0"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sSub>
                          <m:sSubPr>
                            <m:ctrlPr>
                              <a:rPr lang="zh-CN" altLang="zh-CN" i="1" kern="100">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kern="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𝑉</m:t>
                            </m:r>
                          </m:e>
                          <m:sub>
                            <m:r>
                              <a:rPr lang="en-US" altLang="zh-CN" i="1" kern="100">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b>
                        </m:sSub>
                      </m:num>
                      <m:den>
                        <m:sSub>
                          <m:sSubPr>
                            <m:ctrlPr>
                              <a:rPr lang="zh-CN" altLang="zh-CN" i="1" kern="100">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kern="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𝑉</m:t>
                            </m:r>
                          </m:e>
                          <m:sub>
                            <m:r>
                              <a:rPr lang="en-US" altLang="zh-CN" i="1" kern="100">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b>
                        </m:sSub>
                      </m:den>
                    </m:f>
                  </m:oMath>
                </a14:m>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ρ</a:t>
                </a:r>
                <a:r>
                  <a:rPr lang="zh-CN" altLang="zh-CN" kern="100"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D</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i="1" kern="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i="1" kern="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𝑉</m:t>
                        </m:r>
                        <m:r>
                          <m:rPr>
                            <m:nor/>
                          </m:rPr>
                          <a:rPr lang="en-US" altLang="zh-CN" b="0" i="0"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sSub>
                          <m:sSubPr>
                            <m:ctrlPr>
                              <a:rPr lang="zh-CN" altLang="zh-CN" i="1" kern="100">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kern="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𝑉</m:t>
                            </m:r>
                          </m:e>
                          <m:sub>
                            <m:r>
                              <a:rPr lang="en-US" altLang="zh-CN" i="1" kern="100">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ub>
                        </m:sSub>
                      </m:num>
                      <m:den>
                        <m:sSub>
                          <m:sSubPr>
                            <m:ctrlPr>
                              <a:rPr lang="zh-CN" altLang="zh-CN" i="1" kern="100">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kern="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𝑉</m:t>
                            </m:r>
                          </m:e>
                          <m:sub>
                            <m:r>
                              <a:rPr lang="en-US" altLang="zh-CN" i="1" kern="100">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b>
                        </m:sSub>
                      </m:den>
                    </m:f>
                  </m:oMath>
                </a14:m>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ρ</a:t>
                </a:r>
                <a:r>
                  <a:rPr lang="zh-CN" altLang="zh-CN" kern="100" baseline="-250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a:t>
                </a:r>
                <a:endParaRPr lang="zh-CN" altLang="zh-CN" sz="1400" kern="100">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5847050"/>
              </a:xfrm>
              <a:blipFill>
                <a:blip r:embed="rId2"/>
                <a:stretch>
                  <a:fillRect l="-796" r="-849"/>
                </a:stretch>
              </a:blipFill>
            </p:spPr>
            <p:txBody>
              <a:bodyPr/>
              <a:lstStyle/>
              <a:p>
                <a:r>
                  <a:rPr lang="zh-CN" altLang="en-US">
                    <a:noFill/>
                  </a:rPr>
                  <a:t> </a:t>
                </a:r>
              </a:p>
            </p:txBody>
          </p:sp>
        </mc:Fallback>
      </mc:AlternateContent>
      <p:pic>
        <p:nvPicPr>
          <p:cNvPr id="3" name="图片 2"/>
          <p:cNvPicPr>
            <a:picLocks noChangeAspect="1"/>
          </p:cNvPicPr>
          <p:nvPr/>
        </p:nvPicPr>
        <p:blipFill>
          <a:blip r:embed="rId3"/>
          <a:stretch>
            <a:fillRect/>
          </a:stretch>
        </p:blipFill>
        <p:spPr>
          <a:xfrm>
            <a:off x="4119754" y="2193772"/>
            <a:ext cx="3131470" cy="2470456"/>
          </a:xfrm>
          <a:prstGeom prst="rect">
            <a:avLst/>
          </a:prstGeom>
        </p:spPr>
      </p:pic>
      <p:sp>
        <p:nvSpPr>
          <p:cNvPr id="4" name="矩形 3"/>
          <p:cNvSpPr/>
          <p:nvPr/>
        </p:nvSpPr>
        <p:spPr>
          <a:xfrm>
            <a:off x="1832820" y="1962939"/>
            <a:ext cx="407484" cy="461665"/>
          </a:xfrm>
          <a:prstGeom prst="rect">
            <a:avLst/>
          </a:prstGeom>
        </p:spPr>
        <p:txBody>
          <a:bodyPr wrap="none">
            <a:spAutoFit/>
          </a:bodyPr>
          <a:lstStyle/>
          <a:p>
            <a:r>
              <a:rPr lang="en-US" altLang="zh-CN" sz="2400">
                <a:ea typeface="等线" panose="02010600030101010101" pitchFamily="2" charset="-122"/>
              </a:rPr>
              <a:t>D</a:t>
            </a:r>
            <a:endParaRPr lang="zh-CN" altLang="en-US"/>
          </a:p>
        </p:txBody>
      </p:sp>
    </p:spTree>
    <p:extLst>
      <p:ext uri="{BB962C8B-B14F-4D97-AF65-F5344CB8AC3E}">
        <p14:creationId xmlns:p14="http://schemas.microsoft.com/office/powerpoint/2010/main" val="2081930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909310"/>
          </a:xfrm>
        </p:spPr>
        <p:txBody>
          <a:bodyPr/>
          <a:lstStyle/>
          <a:p>
            <a:pPr>
              <a:spcAft>
                <a:spcPts val="0"/>
              </a:spcAft>
            </a:pPr>
            <a:r>
              <a:rPr lang="zh-CN" altLang="zh-CN" b="1"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 填空题</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本题共</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5</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小题</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每空</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1</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12</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如图甲所示是世界机器人大赛上某科创小组设计的投篮机器人</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如图乙所示是厨房机器人在厨房领域的应用，据此完成本题</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a:spcAft>
                <a:spcPts val="0"/>
              </a:spcAft>
            </a:pPr>
            <a:endParaRPr lang="en-US" altLang="zh-CN" sz="1400" kern="1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a:spcAft>
                <a:spcPts val="0"/>
              </a:spcAft>
            </a:pPr>
            <a:endParaRPr lang="en-US" altLang="zh-CN" sz="1400"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a:spcAft>
                <a:spcPts val="0"/>
              </a:spcAft>
            </a:pPr>
            <a:endParaRPr lang="en-US" altLang="zh-CN" sz="1400" kern="1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a:spcAft>
                <a:spcPts val="0"/>
              </a:spcAft>
            </a:pPr>
            <a:endParaRPr lang="en-US" altLang="zh-CN" sz="1400"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a:spcAft>
                <a:spcPts val="0"/>
              </a:spcAft>
            </a:pPr>
            <a:endParaRPr lang="en-US" altLang="zh-CN" sz="1400" kern="1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a:spcAft>
                <a:spcPts val="0"/>
              </a:spcAft>
            </a:pP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）要想准确把球投入篮筐，导航定位技术利用</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电磁波</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超声波</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）实现了的精准定位</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机器人除了需要控制力的大小和方向外，还需要控制力的</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2827414" y="2348880"/>
            <a:ext cx="6552728" cy="2532988"/>
          </a:xfrm>
          <a:prstGeom prst="rect">
            <a:avLst/>
          </a:prstGeom>
        </p:spPr>
      </p:pic>
      <p:sp>
        <p:nvSpPr>
          <p:cNvPr id="4" name="矩形 3"/>
          <p:cNvSpPr/>
          <p:nvPr/>
        </p:nvSpPr>
        <p:spPr>
          <a:xfrm>
            <a:off x="7193302" y="4941168"/>
            <a:ext cx="1422184"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　电磁波</a:t>
            </a:r>
            <a:endParaRPr lang="zh-CN" altLang="en-US"/>
          </a:p>
        </p:txBody>
      </p:sp>
      <p:sp>
        <p:nvSpPr>
          <p:cNvPr id="5" name="矩形 4"/>
          <p:cNvSpPr/>
          <p:nvPr/>
        </p:nvSpPr>
        <p:spPr>
          <a:xfrm>
            <a:off x="1746172" y="5991671"/>
            <a:ext cx="1112805"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作用点</a:t>
            </a:r>
            <a:endParaRPr lang="zh-CN" altLang="en-US"/>
          </a:p>
        </p:txBody>
      </p:sp>
    </p:spTree>
    <p:extLst>
      <p:ext uri="{BB962C8B-B14F-4D97-AF65-F5344CB8AC3E}">
        <p14:creationId xmlns:p14="http://schemas.microsoft.com/office/powerpoint/2010/main" val="20962797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）厨房机器人关键部件是灵活的手，可以稳定地抓取厨具或食材，可以通过增大机器人的抓取部位的粗糙程度来增大它与厨具或食材之间的</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同时在手部安装的摄像头，使盆里的菜品成</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的实像</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2710830" y="2564904"/>
            <a:ext cx="6552728" cy="2532988"/>
          </a:xfrm>
          <a:prstGeom prst="rect">
            <a:avLst/>
          </a:prstGeom>
        </p:spPr>
      </p:pic>
      <p:sp>
        <p:nvSpPr>
          <p:cNvPr id="4" name="矩形 3"/>
          <p:cNvSpPr/>
          <p:nvPr/>
        </p:nvSpPr>
        <p:spPr>
          <a:xfrm>
            <a:off x="8759502" y="1357409"/>
            <a:ext cx="1422184"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　摩擦力</a:t>
            </a:r>
            <a:endParaRPr lang="zh-CN" altLang="en-US"/>
          </a:p>
        </p:txBody>
      </p:sp>
      <p:sp>
        <p:nvSpPr>
          <p:cNvPr id="5" name="矩形 4"/>
          <p:cNvSpPr/>
          <p:nvPr/>
        </p:nvSpPr>
        <p:spPr>
          <a:xfrm>
            <a:off x="5735166" y="1916832"/>
            <a:ext cx="1731564"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倒立、缩小</a:t>
            </a:r>
            <a:endParaRPr lang="zh-CN" altLang="en-US"/>
          </a:p>
        </p:txBody>
      </p:sp>
    </p:spTree>
    <p:extLst>
      <p:ext uri="{BB962C8B-B14F-4D97-AF65-F5344CB8AC3E}">
        <p14:creationId xmlns:p14="http://schemas.microsoft.com/office/powerpoint/2010/main" val="35067476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热干面是武汉最著名的食物之一，被誉为武汉的灵魂小吃</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它以面条纤细、色泽黄亮、拌以香油、芝麻酱等配料而闻名</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拌有配料的热干面闻起来很香，是因为香油、芝麻酱等配料的分子</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____________________________</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一会儿后热干面的温度稍降下来一些，这是通过</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的方式改变热干面的内能的</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如图所示的厨师专用剪刀是处理食材常用的工具，手柄处有凸起的花纹，是为了</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摩擦；当厨师用力握紧剪刀手柄剪骨头时，手掌会感觉到疼痛，是因为物体间力的作用是</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6311230" y="4149080"/>
            <a:ext cx="1696077" cy="2355935"/>
          </a:xfrm>
          <a:prstGeom prst="rect">
            <a:avLst/>
          </a:prstGeom>
        </p:spPr>
      </p:pic>
      <p:sp>
        <p:nvSpPr>
          <p:cNvPr id="4" name="矩形 3"/>
          <p:cNvSpPr/>
          <p:nvPr/>
        </p:nvSpPr>
        <p:spPr>
          <a:xfrm>
            <a:off x="3583552" y="1916832"/>
            <a:ext cx="3278462"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在不停地做无规则运动</a:t>
            </a:r>
            <a:endParaRPr lang="zh-CN" altLang="en-US"/>
          </a:p>
        </p:txBody>
      </p:sp>
      <p:sp>
        <p:nvSpPr>
          <p:cNvPr id="5" name="矩形 4"/>
          <p:cNvSpPr/>
          <p:nvPr/>
        </p:nvSpPr>
        <p:spPr>
          <a:xfrm>
            <a:off x="3214886" y="2465404"/>
            <a:ext cx="1422184"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热传递　</a:t>
            </a:r>
            <a:endParaRPr lang="zh-CN" altLang="en-US"/>
          </a:p>
        </p:txBody>
      </p:sp>
      <p:sp>
        <p:nvSpPr>
          <p:cNvPr id="6" name="矩形 5"/>
          <p:cNvSpPr/>
          <p:nvPr/>
        </p:nvSpPr>
        <p:spPr>
          <a:xfrm>
            <a:off x="910630" y="3573016"/>
            <a:ext cx="803425"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增大</a:t>
            </a:r>
            <a:endParaRPr lang="zh-CN" altLang="en-US"/>
          </a:p>
        </p:txBody>
      </p:sp>
      <p:sp>
        <p:nvSpPr>
          <p:cNvPr id="7" name="矩形 6"/>
          <p:cNvSpPr/>
          <p:nvPr/>
        </p:nvSpPr>
        <p:spPr>
          <a:xfrm>
            <a:off x="3214886" y="4110357"/>
            <a:ext cx="803425"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相互</a:t>
            </a:r>
            <a:endParaRPr lang="zh-CN" altLang="en-US"/>
          </a:p>
        </p:txBody>
      </p:sp>
    </p:spTree>
    <p:extLst>
      <p:ext uri="{BB962C8B-B14F-4D97-AF65-F5344CB8AC3E}">
        <p14:creationId xmlns:p14="http://schemas.microsoft.com/office/powerpoint/2010/main" val="36807717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algn="dist">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某款电饭锅具有高温、低温两个挡位，如图所示是其内部简化电路图</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a:t>
            </a:r>
            <a:r>
              <a:rPr lang="en-US" altLang="zh-CN" i="1"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kern="100"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en-US"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44 Ω</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kern="100"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en-US"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484 Ω</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，当开关</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kern="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kern="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都闭合时，电饭锅处于</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挡</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电饭锅在低温挡正常工作</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10</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产生的热量为</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J</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4799062" y="2852936"/>
            <a:ext cx="2355065" cy="2973106"/>
          </a:xfrm>
          <a:prstGeom prst="rect">
            <a:avLst/>
          </a:prstGeom>
        </p:spPr>
      </p:pic>
      <p:sp>
        <p:nvSpPr>
          <p:cNvPr id="4" name="矩形 3"/>
          <p:cNvSpPr/>
          <p:nvPr/>
        </p:nvSpPr>
        <p:spPr>
          <a:xfrm>
            <a:off x="8078745" y="1392450"/>
            <a:ext cx="1112805"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　高温</a:t>
            </a:r>
            <a:endParaRPr lang="zh-CN" altLang="en-US"/>
          </a:p>
        </p:txBody>
      </p:sp>
      <p:sp>
        <p:nvSpPr>
          <p:cNvPr id="5" name="矩形 4"/>
          <p:cNvSpPr/>
          <p:nvPr/>
        </p:nvSpPr>
        <p:spPr>
          <a:xfrm>
            <a:off x="4687835" y="1959831"/>
            <a:ext cx="877163" cy="461665"/>
          </a:xfrm>
          <a:prstGeom prst="rect">
            <a:avLst/>
          </a:prstGeom>
        </p:spPr>
        <p:txBody>
          <a:bodyPr wrap="none">
            <a:spAutoFit/>
          </a:bodyPr>
          <a:lstStyle/>
          <a:p>
            <a:r>
              <a:rPr lang="en-US" altLang="zh-CN" sz="2400" smtClean="0">
                <a:ea typeface="等线" panose="02010600030101010101" pitchFamily="2" charset="-122"/>
              </a:rPr>
              <a:t>1 000</a:t>
            </a:r>
            <a:endParaRPr lang="zh-CN" altLang="en-US"/>
          </a:p>
        </p:txBody>
      </p:sp>
    </p:spTree>
    <p:extLst>
      <p:ext uri="{BB962C8B-B14F-4D97-AF65-F5344CB8AC3E}">
        <p14:creationId xmlns:p14="http://schemas.microsoft.com/office/powerpoint/2010/main" val="1744513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a:spcAft>
                <a:spcPts val="0"/>
              </a:spcAft>
            </a:pPr>
            <a:r>
              <a:rPr lang="en-US" altLang="zh-CN" kern="100">
                <a:solidFill>
                  <a:srgbClr val="000000"/>
                </a:solidFill>
                <a:ea typeface="宋体" panose="02010600030101010101" pitchFamily="2" charset="-122"/>
                <a:cs typeface="Times New Roman" panose="02020603050405020304" pitchFamily="18" charset="0"/>
              </a:rPr>
              <a:t>19.</a:t>
            </a:r>
            <a:r>
              <a:rPr lang="zh-CN" altLang="zh-CN" kern="100">
                <a:solidFill>
                  <a:srgbClr val="000000"/>
                </a:solidFill>
                <a:ea typeface="宋体" panose="02010600030101010101" pitchFamily="2" charset="-122"/>
                <a:cs typeface="Times New Roman" panose="02020603050405020304" pitchFamily="18" charset="0"/>
              </a:rPr>
              <a:t>某广场上的塑像由上方的名人塑像</a:t>
            </a:r>
            <a:r>
              <a:rPr lang="en-US" altLang="zh-CN" i="1" kern="100">
                <a:solidFill>
                  <a:srgbClr val="000000"/>
                </a:solidFill>
                <a:ea typeface="宋体" panose="02010600030101010101" pitchFamily="2" charset="-122"/>
                <a:cs typeface="Times New Roman" panose="02020603050405020304" pitchFamily="18" charset="0"/>
              </a:rPr>
              <a:t>B</a:t>
            </a:r>
            <a:r>
              <a:rPr lang="zh-CN" altLang="zh-CN" kern="100">
                <a:solidFill>
                  <a:srgbClr val="000000"/>
                </a:solidFill>
                <a:ea typeface="宋体" panose="02010600030101010101" pitchFamily="2" charset="-122"/>
                <a:cs typeface="Times New Roman" panose="02020603050405020304" pitchFamily="18" charset="0"/>
              </a:rPr>
              <a:t>和下方的底座</a:t>
            </a:r>
            <a:r>
              <a:rPr lang="en-US" altLang="zh-CN" i="1" kern="100">
                <a:solidFill>
                  <a:srgbClr val="000000"/>
                </a:solidFill>
                <a:ea typeface="宋体" panose="02010600030101010101" pitchFamily="2" charset="-122"/>
                <a:cs typeface="Times New Roman" panose="02020603050405020304" pitchFamily="18" charset="0"/>
              </a:rPr>
              <a:t>A</a:t>
            </a:r>
            <a:r>
              <a:rPr lang="zh-CN" altLang="zh-CN" kern="100">
                <a:solidFill>
                  <a:srgbClr val="000000"/>
                </a:solidFill>
                <a:ea typeface="宋体" panose="02010600030101010101" pitchFamily="2" charset="-122"/>
                <a:cs typeface="Times New Roman" panose="02020603050405020304" pitchFamily="18" charset="0"/>
              </a:rPr>
              <a:t>构成，整体可以简化为如图甲所示的模型</a:t>
            </a:r>
            <a:r>
              <a:rPr lang="en-US" altLang="zh-CN" kern="100">
                <a:solidFill>
                  <a:srgbClr val="000000"/>
                </a:solidFill>
                <a:ea typeface="宋体" panose="02010600030101010101" pitchFamily="2" charset="-122"/>
                <a:cs typeface="Times New Roman" panose="02020603050405020304" pitchFamily="18" charset="0"/>
              </a:rPr>
              <a:t>.</a:t>
            </a:r>
            <a:r>
              <a:rPr lang="en-US" altLang="zh-CN" i="1" kern="100">
                <a:solidFill>
                  <a:srgbClr val="000000"/>
                </a:solidFill>
                <a:ea typeface="宋体" panose="02010600030101010101" pitchFamily="2" charset="-122"/>
                <a:cs typeface="Times New Roman" panose="02020603050405020304" pitchFamily="18" charset="0"/>
              </a:rPr>
              <a:t>A</a:t>
            </a:r>
            <a:r>
              <a:rPr lang="zh-CN" altLang="zh-CN" kern="100">
                <a:solidFill>
                  <a:srgbClr val="000000"/>
                </a:solidFill>
                <a:ea typeface="宋体" panose="02010600030101010101" pitchFamily="2" charset="-122"/>
                <a:cs typeface="Times New Roman" panose="02020603050405020304" pitchFamily="18" charset="0"/>
              </a:rPr>
              <a:t>、</a:t>
            </a:r>
            <a:r>
              <a:rPr lang="en-US" altLang="zh-CN" i="1" kern="100">
                <a:solidFill>
                  <a:srgbClr val="000000"/>
                </a:solidFill>
                <a:ea typeface="宋体" panose="02010600030101010101" pitchFamily="2" charset="-122"/>
                <a:cs typeface="Times New Roman" panose="02020603050405020304" pitchFamily="18" charset="0"/>
              </a:rPr>
              <a:t>B</a:t>
            </a:r>
            <a:r>
              <a:rPr lang="zh-CN" altLang="zh-CN" kern="100">
                <a:solidFill>
                  <a:srgbClr val="000000"/>
                </a:solidFill>
                <a:ea typeface="宋体" panose="02010600030101010101" pitchFamily="2" charset="-122"/>
                <a:cs typeface="Times New Roman" panose="02020603050405020304" pitchFamily="18" charset="0"/>
              </a:rPr>
              <a:t>是质量分布均匀的柱形物体，底面积分别为</a:t>
            </a:r>
            <a:r>
              <a:rPr lang="en-US" altLang="zh-CN" kern="100" smtClean="0">
                <a:solidFill>
                  <a:srgbClr val="000000"/>
                </a:solidFill>
                <a:ea typeface="宋体" panose="02010600030101010101" pitchFamily="2" charset="-122"/>
                <a:cs typeface="Times New Roman" panose="02020603050405020304" pitchFamily="18" charset="0"/>
              </a:rPr>
              <a:t>0.2 m</a:t>
            </a:r>
            <a:r>
              <a:rPr lang="en-US" altLang="zh-CN" kern="100" baseline="30000" smtClean="0">
                <a:solidFill>
                  <a:srgbClr val="000000"/>
                </a:solidFill>
                <a:ea typeface="宋体" panose="02010600030101010101" pitchFamily="2" charset="-122"/>
                <a:cs typeface="Times New Roman" panose="02020603050405020304" pitchFamily="18" charset="0"/>
              </a:rPr>
              <a:t>2</a:t>
            </a:r>
            <a:r>
              <a:rPr lang="zh-CN" altLang="zh-CN" kern="100">
                <a:solidFill>
                  <a:srgbClr val="000000"/>
                </a:solidFill>
                <a:ea typeface="宋体" panose="02010600030101010101" pitchFamily="2" charset="-122"/>
                <a:cs typeface="Times New Roman" panose="02020603050405020304" pitchFamily="18" charset="0"/>
              </a:rPr>
              <a:t>、</a:t>
            </a:r>
            <a:r>
              <a:rPr lang="en-US" altLang="zh-CN" kern="100" smtClean="0">
                <a:solidFill>
                  <a:srgbClr val="000000"/>
                </a:solidFill>
                <a:ea typeface="宋体" panose="02010600030101010101" pitchFamily="2" charset="-122"/>
                <a:cs typeface="Times New Roman" panose="02020603050405020304" pitchFamily="18" charset="0"/>
              </a:rPr>
              <a:t>0.1 m</a:t>
            </a:r>
            <a:r>
              <a:rPr lang="en-US" altLang="zh-CN" kern="100" baseline="30000" smtClean="0">
                <a:solidFill>
                  <a:srgbClr val="000000"/>
                </a:solidFill>
                <a:ea typeface="宋体" panose="02010600030101010101" pitchFamily="2" charset="-122"/>
                <a:cs typeface="Times New Roman" panose="02020603050405020304" pitchFamily="18" charset="0"/>
              </a:rPr>
              <a:t>2</a:t>
            </a:r>
            <a:r>
              <a:rPr lang="zh-CN" altLang="zh-CN" kern="100">
                <a:solidFill>
                  <a:srgbClr val="000000"/>
                </a:solidFill>
                <a:ea typeface="宋体" panose="02010600030101010101" pitchFamily="2" charset="-122"/>
                <a:cs typeface="Times New Roman" panose="02020603050405020304" pitchFamily="18" charset="0"/>
              </a:rPr>
              <a:t>，若沿水平方向将该模型切去一部分，并将切去部分放在同一水平地面上，剩余部分对水平地面的压强为</a:t>
            </a:r>
            <a:r>
              <a:rPr lang="en-US" altLang="zh-CN" i="1" kern="100">
                <a:solidFill>
                  <a:srgbClr val="000000"/>
                </a:solidFill>
                <a:ea typeface="宋体" panose="02010600030101010101" pitchFamily="2" charset="-122"/>
                <a:cs typeface="Times New Roman" panose="02020603050405020304" pitchFamily="18" charset="0"/>
              </a:rPr>
              <a:t>p</a:t>
            </a:r>
            <a:r>
              <a:rPr lang="en-US" altLang="zh-CN" kern="100" baseline="-25000">
                <a:solidFill>
                  <a:srgbClr val="000000"/>
                </a:solidFill>
                <a:ea typeface="宋体" panose="02010600030101010101" pitchFamily="2" charset="-122"/>
                <a:cs typeface="Times New Roman" panose="02020603050405020304" pitchFamily="18" charset="0"/>
              </a:rPr>
              <a:t>1</a:t>
            </a:r>
            <a:r>
              <a:rPr lang="zh-CN" altLang="zh-CN" kern="100">
                <a:solidFill>
                  <a:srgbClr val="000000"/>
                </a:solidFill>
                <a:ea typeface="宋体" panose="02010600030101010101" pitchFamily="2" charset="-122"/>
                <a:cs typeface="Times New Roman" panose="02020603050405020304" pitchFamily="18" charset="0"/>
              </a:rPr>
              <a:t>，</a:t>
            </a:r>
            <a:r>
              <a:rPr lang="en-US" altLang="zh-CN" i="1" kern="100">
                <a:solidFill>
                  <a:srgbClr val="000000"/>
                </a:solidFill>
                <a:ea typeface="宋体" panose="02010600030101010101" pitchFamily="2" charset="-122"/>
                <a:cs typeface="Times New Roman" panose="02020603050405020304" pitchFamily="18" charset="0"/>
              </a:rPr>
              <a:t>p</a:t>
            </a:r>
            <a:r>
              <a:rPr lang="en-US" altLang="zh-CN" kern="100" baseline="-25000">
                <a:solidFill>
                  <a:srgbClr val="000000"/>
                </a:solidFill>
                <a:ea typeface="宋体" panose="02010600030101010101" pitchFamily="2" charset="-122"/>
                <a:cs typeface="Times New Roman" panose="02020603050405020304" pitchFamily="18" charset="0"/>
              </a:rPr>
              <a:t>1</a:t>
            </a:r>
            <a:r>
              <a:rPr lang="zh-CN" altLang="zh-CN" kern="100">
                <a:solidFill>
                  <a:srgbClr val="000000"/>
                </a:solidFill>
                <a:ea typeface="宋体" panose="02010600030101010101" pitchFamily="2" charset="-122"/>
                <a:cs typeface="Times New Roman" panose="02020603050405020304" pitchFamily="18" charset="0"/>
              </a:rPr>
              <a:t>与切去部分的高度</a:t>
            </a:r>
            <a:r>
              <a:rPr lang="en-US" altLang="zh-CN" i="1" kern="100">
                <a:solidFill>
                  <a:srgbClr val="000000"/>
                </a:solidFill>
                <a:ea typeface="宋体" panose="02010600030101010101" pitchFamily="2" charset="-122"/>
                <a:cs typeface="Times New Roman" panose="02020603050405020304" pitchFamily="18" charset="0"/>
              </a:rPr>
              <a:t>h</a:t>
            </a:r>
            <a:r>
              <a:rPr lang="zh-CN" altLang="zh-CN" kern="100">
                <a:solidFill>
                  <a:srgbClr val="000000"/>
                </a:solidFill>
                <a:ea typeface="宋体" panose="02010600030101010101" pitchFamily="2" charset="-122"/>
                <a:cs typeface="Times New Roman" panose="02020603050405020304" pitchFamily="18" charset="0"/>
              </a:rPr>
              <a:t>的关系如图乙所示</a:t>
            </a:r>
            <a:r>
              <a:rPr lang="en-US" altLang="zh-CN" kern="100">
                <a:solidFill>
                  <a:srgbClr val="000000"/>
                </a:solidFill>
                <a:ea typeface="宋体" panose="02010600030101010101" pitchFamily="2" charset="-122"/>
                <a:cs typeface="Times New Roman" panose="02020603050405020304" pitchFamily="18" charset="0"/>
              </a:rPr>
              <a:t>.</a:t>
            </a:r>
            <a:r>
              <a:rPr lang="zh-CN" altLang="zh-CN" kern="100">
                <a:solidFill>
                  <a:srgbClr val="000000"/>
                </a:solidFill>
                <a:ea typeface="宋体" panose="02010600030101010101" pitchFamily="2" charset="-122"/>
                <a:cs typeface="Times New Roman" panose="02020603050405020304" pitchFamily="18" charset="0"/>
              </a:rPr>
              <a:t>则当</a:t>
            </a:r>
            <a:r>
              <a:rPr lang="en-US" altLang="zh-CN" i="1" kern="100" smtClean="0">
                <a:solidFill>
                  <a:srgbClr val="000000"/>
                </a:solidFill>
                <a:ea typeface="宋体" panose="02010600030101010101" pitchFamily="2" charset="-122"/>
                <a:cs typeface="Times New Roman" panose="02020603050405020304" pitchFamily="18" charset="0"/>
              </a:rPr>
              <a:t>h</a:t>
            </a:r>
            <a:r>
              <a:rPr lang="zh-CN" altLang="en-US" kern="100" smtClean="0">
                <a:solidFill>
                  <a:srgbClr val="000000"/>
                </a:solidFill>
                <a:ea typeface="宋体" panose="02010600030101010101" pitchFamily="2" charset="-122"/>
                <a:cs typeface="Times New Roman" panose="02020603050405020304" pitchFamily="18" charset="0"/>
              </a:rPr>
              <a:t>＝</a:t>
            </a:r>
            <a:r>
              <a:rPr lang="en-US" altLang="zh-CN" kern="100" smtClean="0">
                <a:solidFill>
                  <a:srgbClr val="000000"/>
                </a:solidFill>
                <a:ea typeface="宋体" panose="02010600030101010101" pitchFamily="2" charset="-122"/>
                <a:cs typeface="Times New Roman" panose="02020603050405020304" pitchFamily="18" charset="0"/>
              </a:rPr>
              <a:t>0</a:t>
            </a:r>
            <a:r>
              <a:rPr lang="zh-CN" altLang="zh-CN" kern="100">
                <a:solidFill>
                  <a:srgbClr val="000000"/>
                </a:solidFill>
                <a:ea typeface="宋体" panose="02010600030101010101" pitchFamily="2" charset="-122"/>
                <a:cs typeface="Times New Roman" panose="02020603050405020304" pitchFamily="18" charset="0"/>
              </a:rPr>
              <a:t>时，</a:t>
            </a:r>
            <a:r>
              <a:rPr lang="en-US" altLang="zh-CN" i="1" kern="100">
                <a:solidFill>
                  <a:srgbClr val="000000"/>
                </a:solidFill>
                <a:ea typeface="宋体" panose="02010600030101010101" pitchFamily="2" charset="-122"/>
                <a:cs typeface="Times New Roman" panose="02020603050405020304" pitchFamily="18" charset="0"/>
              </a:rPr>
              <a:t>A</a:t>
            </a:r>
            <a:r>
              <a:rPr lang="zh-CN" altLang="zh-CN" kern="100">
                <a:solidFill>
                  <a:srgbClr val="000000"/>
                </a:solidFill>
                <a:ea typeface="宋体" panose="02010600030101010101" pitchFamily="2" charset="-122"/>
                <a:cs typeface="Times New Roman" panose="02020603050405020304" pitchFamily="18" charset="0"/>
              </a:rPr>
              <a:t>对水平地面的压力大小为</a:t>
            </a:r>
            <a:r>
              <a:rPr lang="en-US" altLang="zh-CN" kern="100" smtClean="0">
                <a:solidFill>
                  <a:srgbClr val="000000"/>
                </a:solidFill>
                <a:ea typeface="黑体" panose="02010609060101010101" pitchFamily="49" charset="-122"/>
                <a:cs typeface="Times New Roman" panose="02020603050405020304" pitchFamily="18" charset="0"/>
              </a:rPr>
              <a:t>________</a:t>
            </a:r>
            <a:r>
              <a:rPr lang="en-US" altLang="zh-CN" kern="100">
                <a:solidFill>
                  <a:srgbClr val="000000"/>
                </a:solidFill>
                <a:ea typeface="黑体" panose="02010609060101010101" pitchFamily="49" charset="-122"/>
                <a:cs typeface="Times New Roman" panose="02020603050405020304" pitchFamily="18" charset="0"/>
              </a:rPr>
              <a:t>N</a:t>
            </a:r>
            <a:r>
              <a:rPr lang="zh-CN" altLang="zh-CN" kern="100">
                <a:solidFill>
                  <a:srgbClr val="000000"/>
                </a:solidFill>
                <a:ea typeface="宋体" panose="02010600030101010101" pitchFamily="2" charset="-122"/>
                <a:cs typeface="Times New Roman" panose="02020603050405020304" pitchFamily="18" charset="0"/>
              </a:rPr>
              <a:t>；</a:t>
            </a:r>
            <a:r>
              <a:rPr lang="en-US" altLang="zh-CN" i="1" kern="100">
                <a:solidFill>
                  <a:srgbClr val="000000"/>
                </a:solidFill>
                <a:ea typeface="宋体" panose="02010600030101010101" pitchFamily="2" charset="-122"/>
                <a:cs typeface="Times New Roman" panose="02020603050405020304" pitchFamily="18" charset="0"/>
              </a:rPr>
              <a:t>B</a:t>
            </a:r>
            <a:r>
              <a:rPr lang="zh-CN" altLang="zh-CN" kern="100">
                <a:solidFill>
                  <a:srgbClr val="000000"/>
                </a:solidFill>
                <a:ea typeface="宋体" panose="02010600030101010101" pitchFamily="2" charset="-122"/>
                <a:cs typeface="Times New Roman" panose="02020603050405020304" pitchFamily="18" charset="0"/>
              </a:rPr>
              <a:t>的密度为</a:t>
            </a:r>
            <a:r>
              <a:rPr lang="en-US" altLang="zh-CN" kern="100" smtClean="0">
                <a:solidFill>
                  <a:srgbClr val="000000"/>
                </a:solidFill>
                <a:ea typeface="黑体" panose="02010609060101010101" pitchFamily="49" charset="-122"/>
                <a:cs typeface="Times New Roman" panose="02020603050405020304" pitchFamily="18" charset="0"/>
              </a:rPr>
              <a:t>___</a:t>
            </a:r>
            <a:r>
              <a:rPr lang="en-US" altLang="zh-CN" kern="100" smtClean="0">
                <a:solidFill>
                  <a:srgbClr val="000000"/>
                </a:solidFill>
                <a:ea typeface="宋体" panose="02010600030101010101" pitchFamily="2" charset="-122"/>
                <a:cs typeface="Times New Roman" panose="02020603050405020304" pitchFamily="18" charset="0"/>
              </a:rPr>
              <a:t>___</a:t>
            </a:r>
            <a:r>
              <a:rPr lang="en-US" altLang="zh-CN" kern="100" smtClean="0">
                <a:solidFill>
                  <a:srgbClr val="000000"/>
                </a:solidFill>
                <a:ea typeface="黑体" panose="02010609060101010101" pitchFamily="49" charset="-122"/>
                <a:cs typeface="Times New Roman" panose="02020603050405020304" pitchFamily="18" charset="0"/>
              </a:rPr>
              <a:t>______</a:t>
            </a:r>
            <a:r>
              <a:rPr lang="en-US" altLang="zh-CN" kern="100">
                <a:solidFill>
                  <a:srgbClr val="000000"/>
                </a:solidFill>
                <a:ea typeface="黑体" panose="02010609060101010101" pitchFamily="49" charset="-122"/>
                <a:cs typeface="Times New Roman" panose="02020603050405020304" pitchFamily="18" charset="0"/>
              </a:rPr>
              <a:t>kg</a:t>
            </a:r>
            <a:r>
              <a:rPr lang="en-US" altLang="zh-CN" kern="100">
                <a:solidFill>
                  <a:srgbClr val="000000"/>
                </a:solidFill>
                <a:ea typeface="宋体" panose="02010600030101010101" pitchFamily="2" charset="-122"/>
                <a:cs typeface="Times New Roman" panose="02020603050405020304" pitchFamily="18" charset="0"/>
              </a:rPr>
              <a:t>/</a:t>
            </a:r>
            <a:r>
              <a:rPr lang="en-US" altLang="zh-CN" kern="100">
                <a:solidFill>
                  <a:srgbClr val="000000"/>
                </a:solidFill>
                <a:ea typeface="黑体" panose="02010609060101010101" pitchFamily="49" charset="-122"/>
                <a:cs typeface="Times New Roman" panose="02020603050405020304" pitchFamily="18" charset="0"/>
              </a:rPr>
              <a:t>m</a:t>
            </a:r>
            <a:r>
              <a:rPr lang="en-US" altLang="zh-CN" kern="100" baseline="30000">
                <a:solidFill>
                  <a:srgbClr val="000000"/>
                </a:solidFill>
                <a:ea typeface="宋体" panose="02010600030101010101" pitchFamily="2" charset="-122"/>
                <a:cs typeface="Times New Roman" panose="02020603050405020304" pitchFamily="18" charset="0"/>
              </a:rPr>
              <a:t>3</a:t>
            </a:r>
            <a:r>
              <a:rPr lang="en-US" altLang="zh-CN" kern="100">
                <a:solidFill>
                  <a:srgbClr val="000000"/>
                </a:solidFill>
                <a:ea typeface="宋体" panose="02010600030101010101" pitchFamily="2" charset="-122"/>
                <a:cs typeface="Times New Roman" panose="02020603050405020304" pitchFamily="18" charset="0"/>
              </a:rPr>
              <a:t>.</a:t>
            </a:r>
            <a:r>
              <a:rPr lang="zh-CN" altLang="zh-CN" kern="100">
                <a:solidFill>
                  <a:srgbClr val="000000"/>
                </a:solidFill>
                <a:ea typeface="宋体" panose="02010600030101010101" pitchFamily="2" charset="-122"/>
                <a:cs typeface="Times New Roman" panose="02020603050405020304" pitchFamily="18" charset="0"/>
              </a:rPr>
              <a:t>（</a:t>
            </a:r>
            <a:r>
              <a:rPr lang="zh-CN" altLang="zh-CN" kern="100">
                <a:solidFill>
                  <a:srgbClr val="000000"/>
                </a:solidFill>
                <a:ea typeface="楷体" panose="02010609060101010101" pitchFamily="49" charset="-122"/>
                <a:cs typeface="Times New Roman" panose="02020603050405020304" pitchFamily="18" charset="0"/>
              </a:rPr>
              <a:t>后一空保留</a:t>
            </a:r>
            <a:r>
              <a:rPr lang="en-US" altLang="zh-CN" kern="100">
                <a:solidFill>
                  <a:srgbClr val="000000"/>
                </a:solidFill>
                <a:ea typeface="宋体" panose="02010600030101010101" pitchFamily="2" charset="-122"/>
                <a:cs typeface="Times New Roman" panose="02020603050405020304" pitchFamily="18" charset="0"/>
              </a:rPr>
              <a:t>3</a:t>
            </a:r>
            <a:r>
              <a:rPr lang="zh-CN" altLang="zh-CN" kern="100">
                <a:solidFill>
                  <a:srgbClr val="000000"/>
                </a:solidFill>
                <a:ea typeface="楷体" panose="02010609060101010101" pitchFamily="49" charset="-122"/>
                <a:cs typeface="Times New Roman" panose="02020603050405020304" pitchFamily="18" charset="0"/>
              </a:rPr>
              <a:t>位有效数字</a:t>
            </a:r>
            <a:r>
              <a:rPr lang="zh-CN" altLang="zh-CN" kern="100">
                <a:solidFill>
                  <a:srgbClr val="000000"/>
                </a:solidFill>
                <a:ea typeface="宋体" panose="02010600030101010101" pitchFamily="2" charset="-122"/>
                <a:cs typeface="Times New Roman" panose="02020603050405020304" pitchFamily="18" charset="0"/>
              </a:rPr>
              <a:t>，</a:t>
            </a:r>
            <a:r>
              <a:rPr lang="en-US" altLang="zh-CN" i="1" kern="100">
                <a:solidFill>
                  <a:srgbClr val="000000"/>
                </a:solidFill>
                <a:ea typeface="宋体" panose="02010600030101010101" pitchFamily="2" charset="-122"/>
                <a:cs typeface="Times New Roman" panose="02020603050405020304" pitchFamily="18" charset="0"/>
              </a:rPr>
              <a:t>g</a:t>
            </a:r>
            <a:r>
              <a:rPr lang="zh-CN" altLang="zh-CN" kern="100">
                <a:solidFill>
                  <a:srgbClr val="000000"/>
                </a:solidFill>
                <a:ea typeface="楷体" panose="02010609060101010101" pitchFamily="49" charset="-122"/>
                <a:cs typeface="Times New Roman" panose="02020603050405020304" pitchFamily="18" charset="0"/>
              </a:rPr>
              <a:t>取</a:t>
            </a:r>
            <a:r>
              <a:rPr lang="en-US" altLang="zh-CN" kern="100" smtClean="0">
                <a:solidFill>
                  <a:srgbClr val="000000"/>
                </a:solidFill>
                <a:ea typeface="宋体" panose="02010600030101010101" pitchFamily="2" charset="-122"/>
                <a:cs typeface="Times New Roman" panose="02020603050405020304" pitchFamily="18" charset="0"/>
              </a:rPr>
              <a:t>10 </a:t>
            </a:r>
            <a:r>
              <a:rPr lang="en-US" altLang="zh-CN" kern="100" smtClean="0">
                <a:solidFill>
                  <a:srgbClr val="000000"/>
                </a:solidFill>
                <a:ea typeface="楷体" panose="02010609060101010101" pitchFamily="49" charset="-122"/>
                <a:cs typeface="Times New Roman" panose="02020603050405020304" pitchFamily="18" charset="0"/>
              </a:rPr>
              <a:t>N/kg</a:t>
            </a:r>
            <a:r>
              <a:rPr lang="zh-CN" altLang="zh-CN" kern="100" smtClean="0">
                <a:solidFill>
                  <a:srgbClr val="000000"/>
                </a:solidFill>
                <a:ea typeface="宋体" panose="02010600030101010101" pitchFamily="2" charset="-122"/>
                <a:cs typeface="Times New Roman" panose="02020603050405020304" pitchFamily="18" charset="0"/>
              </a:rPr>
              <a:t>）</a:t>
            </a:r>
            <a:endParaRPr lang="zh-CN" altLang="zh-CN" sz="1400" kern="10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4727054" y="3717032"/>
            <a:ext cx="5976664" cy="2768848"/>
          </a:xfrm>
          <a:prstGeom prst="rect">
            <a:avLst/>
          </a:prstGeom>
        </p:spPr>
      </p:pic>
      <p:sp>
        <p:nvSpPr>
          <p:cNvPr id="4" name="矩形 3"/>
          <p:cNvSpPr/>
          <p:nvPr/>
        </p:nvSpPr>
        <p:spPr>
          <a:xfrm>
            <a:off x="2206774" y="3068960"/>
            <a:ext cx="877163" cy="461665"/>
          </a:xfrm>
          <a:prstGeom prst="rect">
            <a:avLst/>
          </a:prstGeom>
        </p:spPr>
        <p:txBody>
          <a:bodyPr wrap="none">
            <a:spAutoFit/>
          </a:bodyPr>
          <a:lstStyle/>
          <a:p>
            <a:r>
              <a:rPr lang="en-US" altLang="zh-CN" sz="2400" smtClean="0">
                <a:ea typeface="等线" panose="02010600030101010101" pitchFamily="2" charset="-122"/>
              </a:rPr>
              <a:t>6 000</a:t>
            </a:r>
            <a:endParaRPr lang="zh-CN" altLang="en-US"/>
          </a:p>
        </p:txBody>
      </p:sp>
      <p:sp>
        <p:nvSpPr>
          <p:cNvPr id="5" name="矩形 4"/>
          <p:cNvSpPr/>
          <p:nvPr/>
        </p:nvSpPr>
        <p:spPr>
          <a:xfrm>
            <a:off x="4980985" y="3068960"/>
            <a:ext cx="1752403"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　</a:t>
            </a:r>
            <a:r>
              <a:rPr lang="en-US" altLang="zh-CN" sz="2400">
                <a:ea typeface="等线" panose="02010600030101010101" pitchFamily="2" charset="-122"/>
              </a:rPr>
              <a:t>1.43</a:t>
            </a:r>
            <a:r>
              <a:rPr lang="en-US" altLang="zh-CN" sz="2400">
                <a:latin typeface="+mn-ea"/>
                <a:ea typeface="+mn-ea"/>
              </a:rPr>
              <a:t>×</a:t>
            </a:r>
            <a:r>
              <a:rPr lang="en-US" altLang="zh-CN" sz="2400">
                <a:ea typeface="等线" panose="02010600030101010101" pitchFamily="2" charset="-122"/>
              </a:rPr>
              <a:t>10</a:t>
            </a:r>
            <a:r>
              <a:rPr lang="en-US" altLang="zh-CN" sz="2400" baseline="30000">
                <a:ea typeface="等线" panose="02010600030101010101" pitchFamily="2" charset="-122"/>
              </a:rPr>
              <a:t>3</a:t>
            </a:r>
            <a:endParaRPr lang="zh-CN" altLang="en-US"/>
          </a:p>
        </p:txBody>
      </p:sp>
    </p:spTree>
    <p:extLst>
      <p:ext uri="{BB962C8B-B14F-4D97-AF65-F5344CB8AC3E}">
        <p14:creationId xmlns:p14="http://schemas.microsoft.com/office/powerpoint/2010/main" val="21667633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a:spcAft>
                <a:spcPts val="0"/>
              </a:spcAft>
            </a:pPr>
            <a:r>
              <a:rPr lang="zh-CN" altLang="zh-CN" b="1"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三、 作图题</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本题共</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2</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小题</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每小题</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2</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4</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窗玻璃上趴着一只壁虎（</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如图所示</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），画出壁虎受到的重力和摩擦力的示意图</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55423" y="1876366"/>
            <a:ext cx="1422184" cy="461665"/>
          </a:xfrm>
          <a:prstGeom prst="rect">
            <a:avLst/>
          </a:prstGeom>
        </p:spPr>
        <p:txBody>
          <a:bodyPr wrap="none">
            <a:spAutoFit/>
          </a:bodyPr>
          <a:lstStyle/>
          <a:p>
            <a:r>
              <a:rPr lang="zh-CN" altLang="zh-CN" sz="2400">
                <a:latin typeface="等线" panose="02010600030101010101" pitchFamily="2" charset="-122"/>
                <a:ea typeface="黑体" panose="02010609060101010101" pitchFamily="49" charset="-122"/>
                <a:cs typeface="Times New Roman" panose="02020603050405020304" pitchFamily="18" charset="0"/>
              </a:rPr>
              <a:t>如图所示</a:t>
            </a:r>
            <a:endParaRPr lang="zh-CN" altLang="en-US"/>
          </a:p>
        </p:txBody>
      </p:sp>
      <p:pic>
        <p:nvPicPr>
          <p:cNvPr id="4" name="图片 3"/>
          <p:cNvPicPr>
            <a:picLocks noChangeAspect="1"/>
          </p:cNvPicPr>
          <p:nvPr/>
        </p:nvPicPr>
        <p:blipFill>
          <a:blip r:embed="rId2"/>
          <a:stretch>
            <a:fillRect/>
          </a:stretch>
        </p:blipFill>
        <p:spPr>
          <a:xfrm>
            <a:off x="3530954" y="2521814"/>
            <a:ext cx="3441033" cy="3675649"/>
          </a:xfrm>
          <a:prstGeom prst="rect">
            <a:avLst/>
          </a:prstGeom>
        </p:spPr>
      </p:pic>
      <p:pic>
        <p:nvPicPr>
          <p:cNvPr id="5" name="图片 4"/>
          <p:cNvPicPr>
            <a:picLocks noChangeAspect="1"/>
          </p:cNvPicPr>
          <p:nvPr/>
        </p:nvPicPr>
        <p:blipFill>
          <a:blip r:embed="rId3"/>
          <a:stretch>
            <a:fillRect/>
          </a:stretch>
        </p:blipFill>
        <p:spPr>
          <a:xfrm>
            <a:off x="3258870" y="2107198"/>
            <a:ext cx="3685093" cy="3444761"/>
          </a:xfrm>
          <a:prstGeom prst="rect">
            <a:avLst/>
          </a:prstGeom>
        </p:spPr>
      </p:pic>
    </p:spTree>
    <p:extLst>
      <p:ext uri="{BB962C8B-B14F-4D97-AF65-F5344CB8AC3E}">
        <p14:creationId xmlns:p14="http://schemas.microsoft.com/office/powerpoint/2010/main" val="3798554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a:spcAft>
                <a:spcPts val="0"/>
              </a:spcAft>
            </a:pPr>
            <a:r>
              <a:rPr lang="zh-CN" altLang="zh-CN" b="1"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 选择题</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本题共</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14</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小题</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每小题</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2</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28</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在每小题给出的四个选项中</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只有一项是符合题目要求的</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估测能帮我们粗略地认识物体</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下列最符合实际的是（　　）</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一名中学生站在水平地面上</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对水平地面的压力是</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1 500 N</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手机电池电压约为</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3</a:t>
            </a:r>
            <a:r>
              <a:rPr lang="en-US" altLang="zh-CN" kern="100" smtClean="0">
                <a:solidFill>
                  <a:srgbClr val="000000"/>
                </a:solidFill>
                <a:ea typeface="宋体" panose="02010600030101010101" pitchFamily="2" charset="-122"/>
                <a:cs typeface="Times New Roman" panose="02020603050405020304" pitchFamily="18" charset="0"/>
              </a:rPr>
              <a:t>.</a:t>
            </a:r>
            <a:r>
              <a:rPr lang="en-US" altLang="zh-CN" kern="100" smtClean="0">
                <a:solidFill>
                  <a:srgbClr val="000000"/>
                </a:solidFill>
                <a:ea typeface="楷体" panose="02010609060101010101" pitchFamily="49" charset="-122"/>
                <a:cs typeface="Times New Roman" panose="02020603050405020304" pitchFamily="18" charset="0"/>
              </a:rPr>
              <a:t>7</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V</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小汽车在高速公路上正常行驶的速度约为</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80 m/s</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D</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电视机的额定功率大约为</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 kW</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8039422" y="1916832"/>
            <a:ext cx="389850" cy="461665"/>
          </a:xfrm>
          <a:prstGeom prst="rect">
            <a:avLst/>
          </a:prstGeom>
        </p:spPr>
        <p:txBody>
          <a:bodyPr wrap="none">
            <a:spAutoFit/>
          </a:bodyPr>
          <a:lstStyle/>
          <a:p>
            <a:r>
              <a:rPr lang="en-US" altLang="zh-CN" sz="2400">
                <a:ea typeface="等线" panose="02010600030101010101" pitchFamily="2" charset="-122"/>
              </a:rPr>
              <a:t>B</a:t>
            </a:r>
            <a:endParaRPr lang="zh-CN" altLang="en-US"/>
          </a:p>
        </p:txBody>
      </p:sp>
    </p:spTree>
    <p:extLst>
      <p:ext uri="{BB962C8B-B14F-4D97-AF65-F5344CB8AC3E}">
        <p14:creationId xmlns:p14="http://schemas.microsoft.com/office/powerpoint/2010/main" val="2161125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21</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如图所示，将图中元件用笔画线代替导线连起来（</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开关仅控制灯泡</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210181" y="2132856"/>
            <a:ext cx="5787193" cy="3577893"/>
          </a:xfrm>
          <a:prstGeom prst="rect">
            <a:avLst/>
          </a:prstGeom>
        </p:spPr>
      </p:pic>
      <p:sp>
        <p:nvSpPr>
          <p:cNvPr id="4" name="矩形 3"/>
          <p:cNvSpPr/>
          <p:nvPr/>
        </p:nvSpPr>
        <p:spPr>
          <a:xfrm>
            <a:off x="362546" y="1342067"/>
            <a:ext cx="1422184" cy="646331"/>
          </a:xfrm>
          <a:prstGeom prst="rect">
            <a:avLst/>
          </a:prstGeom>
        </p:spPr>
        <p:txBody>
          <a:bodyPr wrap="none">
            <a:spAutoFit/>
          </a:bodyPr>
          <a:lstStyle/>
          <a:p>
            <a:pPr algn="just">
              <a:lnSpc>
                <a:spcPct val="150000"/>
              </a:lnSpc>
              <a:spcAft>
                <a:spcPts val="0"/>
              </a:spcAft>
            </a:pPr>
            <a:r>
              <a:rPr lang="zh-CN" altLang="zh-CN" sz="2400" kern="100">
                <a:ea typeface="黑体" panose="02010609060101010101" pitchFamily="49" charset="-122"/>
                <a:cs typeface="Times New Roman" panose="02020603050405020304" pitchFamily="18" charset="0"/>
              </a:rPr>
              <a:t>如图所示</a:t>
            </a:r>
            <a:endParaRPr lang="zh-CN" altLang="zh-CN" sz="1400" kern="100">
              <a:cs typeface="Times New Roman" panose="02020603050405020304" pitchFamily="18" charset="0"/>
            </a:endParaRPr>
          </a:p>
        </p:txBody>
      </p:sp>
      <p:pic>
        <p:nvPicPr>
          <p:cNvPr id="5" name="图片 4"/>
          <p:cNvPicPr>
            <a:picLocks noChangeAspect="1"/>
          </p:cNvPicPr>
          <p:nvPr/>
        </p:nvPicPr>
        <p:blipFill>
          <a:blip r:embed="rId3"/>
          <a:stretch>
            <a:fillRect/>
          </a:stretch>
        </p:blipFill>
        <p:spPr>
          <a:xfrm>
            <a:off x="2986193" y="1752494"/>
            <a:ext cx="6218024" cy="3353011"/>
          </a:xfrm>
          <a:prstGeom prst="rect">
            <a:avLst/>
          </a:prstGeom>
        </p:spPr>
      </p:pic>
    </p:spTree>
    <p:extLst>
      <p:ext uri="{BB962C8B-B14F-4D97-AF65-F5344CB8AC3E}">
        <p14:creationId xmlns:p14="http://schemas.microsoft.com/office/powerpoint/2010/main" val="32798250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a:spcAft>
                <a:spcPts val="0"/>
              </a:spcAft>
            </a:pPr>
            <a:r>
              <a:rPr lang="zh-CN" altLang="zh-CN" b="1"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四、 简答题</a:t>
            </a:r>
            <a:r>
              <a:rPr lang="zh-CN" altLang="zh-CN" b="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本题共</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1</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小题</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4</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22</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小明爷爷在老家修建的平房屋顶，每当暑假去爷爷家度假时，他发现这种屋顶在夏天夜晚室外降温后，室内却炎热难耐</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这萌发了他帮助爷爷改造屋顶的想法</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他的初步设计是在屋顶上覆盖一些泥土，然后在土壤中种植一些植物，夏天日照强烈的时候植物茂盛的叶子可以遮挡阳光，使得屋顶的温度升温慢，从而实现调节室温目的</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62489499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lvl="0">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）小明的设计除了叶子遮挡阳光外，叶子蒸腾作用也可降低屋顶温度，蒸腾作用蕴含的物理原理是什么</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solidFill>
                <a:prstClr val="black"/>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60854" y="2006838"/>
            <a:ext cx="11485848" cy="2862322"/>
          </a:xfrm>
          <a:prstGeom prst="rect">
            <a:avLst/>
          </a:prstGeom>
        </p:spPr>
        <p:txBody>
          <a:bodyPr wrap="square">
            <a:spAutoFit/>
          </a:bodyPr>
          <a:lstStyle/>
          <a:p>
            <a:pPr algn="just">
              <a:lnSpc>
                <a:spcPct val="150000"/>
              </a:lnSpc>
              <a:spcAft>
                <a:spcPts val="0"/>
              </a:spcAft>
            </a:pPr>
            <a:r>
              <a:rPr lang="zh-CN" altLang="zh-CN" sz="2400" kern="100">
                <a:ea typeface="黑体" panose="02010609060101010101" pitchFamily="49" charset="-122"/>
                <a:cs typeface="Times New Roman" panose="02020603050405020304" pitchFamily="18" charset="0"/>
              </a:rPr>
              <a:t>降低温度的物理原理主要是水的汽化吸热</a:t>
            </a:r>
            <a:r>
              <a:rPr lang="en-US" altLang="zh-CN" sz="2400" kern="100">
                <a:latin typeface="宋体" panose="02010600030101010101" pitchFamily="2" charset="-122"/>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植物通过蒸腾作用将水分从体内散发到体外</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这个过程中水分由液态变为气态</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需要吸收热量</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而这些热量主要来自于植物本身和周围环境</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包括屋顶</a:t>
            </a:r>
            <a:r>
              <a:rPr lang="en-US" altLang="zh-CN" sz="2400" kern="100">
                <a:latin typeface="宋体" panose="02010600030101010101" pitchFamily="2" charset="-122"/>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所以</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水分在蒸发过程中可以散失大量的辐射热</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从而降低叶片和植物体温</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进而使屋顶温度也得以降低</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使植物免受高温的伤害</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同时也起到了调节周围环境温度的作用</a:t>
            </a:r>
            <a:r>
              <a:rPr lang="en-US" altLang="zh-CN" sz="2400" kern="100">
                <a:latin typeface="宋体" panose="02010600030101010101" pitchFamily="2" charset="-122"/>
                <a:cs typeface="Times New Roman" panose="02020603050405020304" pitchFamily="18" charset="0"/>
              </a:rPr>
              <a:t>.</a:t>
            </a:r>
            <a:endParaRPr lang="zh-CN" altLang="zh-CN" sz="1400" kern="100">
              <a:cs typeface="Times New Roman" panose="02020603050405020304" pitchFamily="18" charset="0"/>
            </a:endParaRPr>
          </a:p>
        </p:txBody>
      </p:sp>
    </p:spTree>
    <p:extLst>
      <p:ext uri="{BB962C8B-B14F-4D97-AF65-F5344CB8AC3E}">
        <p14:creationId xmlns:p14="http://schemas.microsoft.com/office/powerpoint/2010/main" val="33651787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）在选择植物时有两种植物可供选择，一种是一年四季常青不落叶的植物甲，一种是夏天树叶茂盛冬天树叶凋敝的植物乙</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若要实现屋顶能够冬暖夏凉，请你帮他选择栽种哪种植物合适，并解释其中的原因？</a:t>
            </a:r>
            <a:endParaRPr lang="zh-CN" altLang="zh-CN" sz="1400" kern="100">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60854" y="2430364"/>
            <a:ext cx="11485848" cy="3970318"/>
          </a:xfrm>
          <a:prstGeom prst="rect">
            <a:avLst/>
          </a:prstGeom>
        </p:spPr>
        <p:txBody>
          <a:bodyPr wrap="square">
            <a:spAutoFit/>
          </a:bodyPr>
          <a:lstStyle/>
          <a:p>
            <a:pPr algn="just" eaLnBrk="1">
              <a:lnSpc>
                <a:spcPct val="150000"/>
              </a:lnSpc>
              <a:spcAft>
                <a:spcPts val="0"/>
              </a:spcAft>
            </a:pPr>
            <a:r>
              <a:rPr lang="zh-CN" altLang="zh-CN" sz="2400" kern="100">
                <a:ea typeface="黑体" panose="02010609060101010101" pitchFamily="49" charset="-122"/>
                <a:cs typeface="Times New Roman" panose="02020603050405020304" pitchFamily="18" charset="0"/>
              </a:rPr>
              <a:t>选择植物乙更合适</a:t>
            </a:r>
            <a:r>
              <a:rPr lang="en-US" altLang="zh-CN" sz="2400" kern="100">
                <a:latin typeface="宋体" panose="02010600030101010101" pitchFamily="2" charset="-122"/>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夏天</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植物乙树叶茂盛</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能够像植物甲一样有效遮挡阳光</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减少阳光直射屋顶</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降低屋顶吸收的热量</a:t>
            </a:r>
            <a:r>
              <a:rPr lang="en-US" altLang="zh-CN" sz="2400" kern="100">
                <a:latin typeface="宋体" panose="02010600030101010101" pitchFamily="2" charset="-122"/>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同时</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其叶子的蒸腾作用也能帮助降低屋顶温度</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实现夏季降温的效果</a:t>
            </a:r>
            <a:r>
              <a:rPr lang="en-US" altLang="zh-CN" sz="2400" kern="100">
                <a:latin typeface="宋体" panose="02010600030101010101" pitchFamily="2" charset="-122"/>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冬天</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植物乙树叶凋敝</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相较于植物甲</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落叶后的植物乙对阳光的遮挡作用减弱</a:t>
            </a:r>
            <a:r>
              <a:rPr lang="en-US" altLang="zh-CN" sz="2400" kern="100">
                <a:latin typeface="宋体" panose="02010600030101010101" pitchFamily="2" charset="-122"/>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此时阳光可以更多地透过枝叶照射到屋顶</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使屋顶能够吸收更多的热量</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进而传递到室内</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有助于提高室内温度</a:t>
            </a:r>
            <a:r>
              <a:rPr lang="en-US" altLang="zh-CN" sz="2400" kern="100">
                <a:latin typeface="宋体" panose="02010600030101010101" pitchFamily="2" charset="-122"/>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而植物甲一年四季常青不落叶</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在冬天会阻挡阳光照射屋顶</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不利于室内温度的提升</a:t>
            </a:r>
            <a:r>
              <a:rPr lang="en-US" altLang="zh-CN" sz="2400" kern="100">
                <a:latin typeface="宋体" panose="02010600030101010101" pitchFamily="2" charset="-122"/>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选择夏天树叶茂盛冬天树叶凋敝的植物乙</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更能实现屋顶冬暖夏凉的效果</a:t>
            </a:r>
            <a:r>
              <a:rPr lang="en-US" altLang="zh-CN" sz="2400" kern="100">
                <a:latin typeface="宋体" panose="02010600030101010101" pitchFamily="2" charset="-122"/>
                <a:cs typeface="Times New Roman" panose="02020603050405020304" pitchFamily="18" charset="0"/>
              </a:rPr>
              <a:t>.</a:t>
            </a:r>
            <a:endParaRPr lang="zh-CN" altLang="zh-CN" sz="1400" kern="100">
              <a:cs typeface="Times New Roman" panose="02020603050405020304" pitchFamily="18" charset="0"/>
            </a:endParaRPr>
          </a:p>
        </p:txBody>
      </p:sp>
    </p:spTree>
    <p:extLst>
      <p:ext uri="{BB962C8B-B14F-4D97-AF65-F5344CB8AC3E}">
        <p14:creationId xmlns:p14="http://schemas.microsoft.com/office/powerpoint/2010/main" val="29570015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70811"/>
          </a:xfrm>
        </p:spPr>
        <p:txBody>
          <a:bodyPr/>
          <a:lstStyle/>
          <a:p>
            <a:pPr>
              <a:spcAft>
                <a:spcPts val="0"/>
              </a:spcAft>
            </a:pPr>
            <a:r>
              <a:rPr lang="zh-CN" altLang="zh-CN" b="1"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五、 实验题</a:t>
            </a:r>
            <a:r>
              <a:rPr lang="zh-CN" altLang="zh-CN" b="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本题共</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5</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小题</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30</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23</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）实验探究：平面镜成像特点</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a:spcAft>
                <a:spcPts val="0"/>
              </a:spcAft>
            </a:pPr>
            <a:endParaRPr lang="en-US" altLang="zh-CN" sz="1400" kern="1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a:spcAft>
                <a:spcPts val="0"/>
              </a:spcAft>
            </a:pPr>
            <a:endParaRPr lang="en-US" altLang="zh-CN" sz="1400"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a:spcAft>
                <a:spcPts val="0"/>
              </a:spcAft>
            </a:pPr>
            <a:endParaRPr lang="en-US" altLang="zh-CN" sz="1400" kern="1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a:spcAft>
                <a:spcPts val="0"/>
              </a:spcAft>
            </a:pPr>
            <a:endParaRPr lang="en-US" altLang="zh-CN" sz="1400"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a:spcAft>
                <a:spcPts val="0"/>
              </a:spcAft>
            </a:pPr>
            <a:endParaRPr lang="en-US" altLang="zh-CN" sz="1400" kern="1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a:spcAft>
                <a:spcPts val="0"/>
              </a:spcAft>
            </a:pPr>
            <a:endParaRPr lang="en-US" altLang="zh-CN" sz="1400"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a:spcAft>
                <a:spcPts val="0"/>
              </a:spcAft>
            </a:pPr>
            <a:endParaRPr lang="en-US" altLang="zh-CN" sz="1400" kern="1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a:spcAft>
                <a:spcPts val="0"/>
              </a:spcAft>
            </a:pPr>
            <a:endParaRPr lang="en-US" altLang="zh-CN" sz="1400"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a:spcAft>
                <a:spcPts val="0"/>
              </a:spcAft>
            </a:pP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）如图甲所示，小聪说</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哇</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你摸到烛火了</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，小雪说</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我手上什么都没有呀</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没有烛火，也没有烛火的像</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，该情境表明：</a:t>
            </a:r>
            <a:r>
              <a:rPr lang="zh-CN" altLang="zh-CN" kern="100">
                <a:solidFill>
                  <a:srgbClr val="000000"/>
                </a:solidFill>
                <a:latin typeface="Times New Roman" panose="02020603050405020304" pitchFamily="18" charset="0"/>
                <a:ea typeface="宋体" panose="02010600030101010101" pitchFamily="2" charset="-122"/>
                <a:cs typeface="宋体" panose="02010600030101010101" pitchFamily="2" charset="-122"/>
              </a:rPr>
              <a:t>①</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小雪手的位置即是</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的位置；</a:t>
            </a:r>
            <a:r>
              <a:rPr lang="zh-CN" altLang="zh-CN" kern="100">
                <a:solidFill>
                  <a:srgbClr val="000000"/>
                </a:solidFill>
                <a:latin typeface="Times New Roman" panose="02020603050405020304" pitchFamily="18" charset="0"/>
                <a:ea typeface="宋体" panose="02010600030101010101" pitchFamily="2" charset="-122"/>
                <a:cs typeface="宋体" panose="02010600030101010101" pitchFamily="2" charset="-122"/>
              </a:rPr>
              <a:t>②</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平面镜所成的像是</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318593" y="1844824"/>
            <a:ext cx="5570369" cy="2880520"/>
          </a:xfrm>
          <a:prstGeom prst="rect">
            <a:avLst/>
          </a:prstGeom>
        </p:spPr>
      </p:pic>
      <p:sp>
        <p:nvSpPr>
          <p:cNvPr id="4" name="矩形 3"/>
          <p:cNvSpPr/>
          <p:nvPr/>
        </p:nvSpPr>
        <p:spPr>
          <a:xfrm>
            <a:off x="9606346" y="5355964"/>
            <a:ext cx="1112805"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烛火像</a:t>
            </a:r>
            <a:endParaRPr lang="zh-CN" altLang="en-US"/>
          </a:p>
        </p:txBody>
      </p:sp>
      <p:sp>
        <p:nvSpPr>
          <p:cNvPr id="5" name="矩形 4"/>
          <p:cNvSpPr/>
          <p:nvPr/>
        </p:nvSpPr>
        <p:spPr>
          <a:xfrm>
            <a:off x="4188801" y="5882159"/>
            <a:ext cx="803425"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虚像</a:t>
            </a:r>
            <a:endParaRPr lang="zh-CN" altLang="en-US"/>
          </a:p>
        </p:txBody>
      </p:sp>
    </p:spTree>
    <p:extLst>
      <p:ext uri="{BB962C8B-B14F-4D97-AF65-F5344CB8AC3E}">
        <p14:creationId xmlns:p14="http://schemas.microsoft.com/office/powerpoint/2010/main" val="17670392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algn="l">
              <a:spcAft>
                <a:spcPts val="0"/>
              </a:spcAft>
            </a:pP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）如图乙所示，小明摆放好器材后，点燃蜡烛</a:t>
            </a:r>
            <a:r>
              <a:rPr lang="en-US" altLang="zh-CN" i="1"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，另拿一个与</a:t>
            </a:r>
            <a:r>
              <a:rPr lang="en-US" altLang="zh-CN" i="1"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相同且未点燃蜡烛</a:t>
            </a:r>
            <a:r>
              <a:rPr lang="en-US" altLang="zh-CN" i="1"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，用等大的蜡烛</a:t>
            </a:r>
            <a:r>
              <a:rPr lang="en-US" altLang="zh-CN" i="1"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在玻璃板后移动到</a:t>
            </a:r>
            <a:r>
              <a:rPr lang="en-US" altLang="zh-CN" i="1"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像的位置，发现</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，说明平面镜成像时，像与物体大小相等</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小明在白纸上标记出物和像的位置，改变物距重复上述操作，用分度值</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mm</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的刻度尺测量物距和对应的像距并填入表格，分析表格中的数据可以得出的结论是：平面镜成像时，</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_____________________________</a:t>
            </a:r>
            <a:endPar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1564466600"/>
              </p:ext>
            </p:extLst>
          </p:nvPr>
        </p:nvGraphicFramePr>
        <p:xfrm>
          <a:off x="362991" y="4365104"/>
          <a:ext cx="5948240" cy="1645920"/>
        </p:xfrm>
        <a:graphic>
          <a:graphicData uri="http://schemas.openxmlformats.org/drawingml/2006/table">
            <a:tbl>
              <a:tblPr firstRow="1" firstCol="1" bandRow="1"/>
              <a:tblGrid>
                <a:gridCol w="3283943">
                  <a:extLst>
                    <a:ext uri="{9D8B030D-6E8A-4147-A177-3AD203B41FA5}">
                      <a16:colId xmlns:a16="http://schemas.microsoft.com/office/drawing/2014/main" val="2163225962"/>
                    </a:ext>
                  </a:extLst>
                </a:gridCol>
                <a:gridCol w="792088">
                  <a:extLst>
                    <a:ext uri="{9D8B030D-6E8A-4147-A177-3AD203B41FA5}">
                      <a16:colId xmlns:a16="http://schemas.microsoft.com/office/drawing/2014/main" val="83843626"/>
                    </a:ext>
                  </a:extLst>
                </a:gridCol>
                <a:gridCol w="792088">
                  <a:extLst>
                    <a:ext uri="{9D8B030D-6E8A-4147-A177-3AD203B41FA5}">
                      <a16:colId xmlns:a16="http://schemas.microsoft.com/office/drawing/2014/main" val="2758952926"/>
                    </a:ext>
                  </a:extLst>
                </a:gridCol>
                <a:gridCol w="1080121">
                  <a:extLst>
                    <a:ext uri="{9D8B030D-6E8A-4147-A177-3AD203B41FA5}">
                      <a16:colId xmlns:a16="http://schemas.microsoft.com/office/drawing/2014/main" val="1944957290"/>
                    </a:ext>
                  </a:extLst>
                </a:gridCol>
              </a:tblGrid>
              <a:tr h="0">
                <a:tc>
                  <a:txBody>
                    <a:bodyPr/>
                    <a:lstStyle/>
                    <a:p>
                      <a:pPr algn="ctr">
                        <a:lnSpc>
                          <a:spcPct val="150000"/>
                        </a:lnSpc>
                        <a:spcAft>
                          <a:spcPts val="0"/>
                        </a:spcAft>
                      </a:pPr>
                      <a:r>
                        <a:rPr lang="zh-CN" sz="2400" kern="100">
                          <a:solidFill>
                            <a:srgbClr val="000000"/>
                          </a:solidFill>
                          <a:effectLst/>
                          <a:latin typeface="+mn-lt"/>
                          <a:ea typeface="仿宋" panose="02010609060101010101" pitchFamily="49" charset="-122"/>
                          <a:cs typeface="Times New Roman" panose="02020603050405020304" pitchFamily="18" charset="0"/>
                        </a:rPr>
                        <a:t>实验次数</a:t>
                      </a:r>
                      <a:endParaRPr lang="zh-CN" sz="1050" kern="100">
                        <a:effectLst/>
                        <a:latin typeface="+mn-lt"/>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mn-lt"/>
                          <a:ea typeface="仿宋" panose="02010609060101010101" pitchFamily="49" charset="-122"/>
                          <a:cs typeface="Times New Roman" panose="02020603050405020304" pitchFamily="18" charset="0"/>
                        </a:rPr>
                        <a:t>1</a:t>
                      </a:r>
                      <a:endParaRPr lang="zh-CN" sz="1050" kern="100">
                        <a:effectLst/>
                        <a:latin typeface="+mn-lt"/>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mn-lt"/>
                          <a:ea typeface="仿宋" panose="02010609060101010101" pitchFamily="49" charset="-122"/>
                          <a:cs typeface="Times New Roman" panose="02020603050405020304" pitchFamily="18" charset="0"/>
                        </a:rPr>
                        <a:t>2</a:t>
                      </a:r>
                      <a:endParaRPr lang="zh-CN" sz="1050" kern="100">
                        <a:effectLst/>
                        <a:latin typeface="+mn-lt"/>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mn-lt"/>
                          <a:ea typeface="仿宋" panose="02010609060101010101" pitchFamily="49" charset="-122"/>
                          <a:cs typeface="Times New Roman" panose="02020603050405020304" pitchFamily="18" charset="0"/>
                        </a:rPr>
                        <a:t>3</a:t>
                      </a:r>
                      <a:endParaRPr lang="zh-CN" sz="1050" kern="100">
                        <a:effectLst/>
                        <a:latin typeface="+mn-lt"/>
                        <a:ea typeface="等线" panose="02010600030101010101" pitchFamily="2" charset="-122"/>
                        <a:cs typeface="Times New Roman" panose="02020603050405020304" pitchFamily="18"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36983859"/>
                  </a:ext>
                </a:extLst>
              </a:tr>
              <a:tr h="0">
                <a:tc>
                  <a:txBody>
                    <a:bodyPr/>
                    <a:lstStyle/>
                    <a:p>
                      <a:pPr algn="ctr">
                        <a:lnSpc>
                          <a:spcPct val="150000"/>
                        </a:lnSpc>
                        <a:spcAft>
                          <a:spcPts val="0"/>
                        </a:spcAft>
                      </a:pPr>
                      <a:r>
                        <a:rPr lang="en-US" sz="2400" i="1" kern="100">
                          <a:solidFill>
                            <a:srgbClr val="000000"/>
                          </a:solidFill>
                          <a:effectLst/>
                          <a:latin typeface="+mn-lt"/>
                          <a:ea typeface="仿宋" panose="02010609060101010101" pitchFamily="49" charset="-122"/>
                          <a:cs typeface="Times New Roman" panose="02020603050405020304" pitchFamily="18" charset="0"/>
                        </a:rPr>
                        <a:t>A</a:t>
                      </a:r>
                      <a:r>
                        <a:rPr lang="zh-CN" sz="2400" kern="100">
                          <a:solidFill>
                            <a:srgbClr val="000000"/>
                          </a:solidFill>
                          <a:effectLst/>
                          <a:latin typeface="+mn-lt"/>
                          <a:ea typeface="仿宋" panose="02010609060101010101" pitchFamily="49" charset="-122"/>
                          <a:cs typeface="Times New Roman" panose="02020603050405020304" pitchFamily="18" charset="0"/>
                        </a:rPr>
                        <a:t>到玻璃板的距离</a:t>
                      </a:r>
                      <a:r>
                        <a:rPr lang="en-US" sz="2400" kern="100">
                          <a:solidFill>
                            <a:srgbClr val="000000"/>
                          </a:solidFill>
                          <a:effectLst/>
                          <a:latin typeface="+mn-lt"/>
                          <a:ea typeface="仿宋" panose="02010609060101010101" pitchFamily="49" charset="-122"/>
                          <a:cs typeface="Times New Roman" panose="02020603050405020304" pitchFamily="18" charset="0"/>
                        </a:rPr>
                        <a:t>/cm</a:t>
                      </a:r>
                      <a:endParaRPr lang="zh-CN" sz="1050" kern="100">
                        <a:effectLst/>
                        <a:latin typeface="+mn-lt"/>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mn-lt"/>
                          <a:ea typeface="仿宋" panose="02010609060101010101" pitchFamily="49" charset="-122"/>
                          <a:cs typeface="Times New Roman" panose="02020603050405020304" pitchFamily="18" charset="0"/>
                        </a:rPr>
                        <a:t>3</a:t>
                      </a:r>
                      <a:r>
                        <a:rPr lang="en-US" sz="2400" kern="100">
                          <a:solidFill>
                            <a:srgbClr val="000000"/>
                          </a:solidFill>
                          <a:effectLst/>
                          <a:latin typeface="+mn-lt"/>
                          <a:ea typeface="等线" panose="02010600030101010101" pitchFamily="2" charset="-122"/>
                          <a:cs typeface="Times New Roman" panose="02020603050405020304" pitchFamily="18" charset="0"/>
                        </a:rPr>
                        <a:t>.</a:t>
                      </a:r>
                      <a:r>
                        <a:rPr lang="en-US" sz="2400" kern="100">
                          <a:solidFill>
                            <a:srgbClr val="000000"/>
                          </a:solidFill>
                          <a:effectLst/>
                          <a:latin typeface="+mn-lt"/>
                          <a:ea typeface="仿宋" panose="02010609060101010101" pitchFamily="49" charset="-122"/>
                          <a:cs typeface="Times New Roman" panose="02020603050405020304" pitchFamily="18" charset="0"/>
                        </a:rPr>
                        <a:t>20</a:t>
                      </a:r>
                      <a:endParaRPr lang="zh-CN" sz="1050" kern="100">
                        <a:effectLst/>
                        <a:latin typeface="+mn-lt"/>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mn-lt"/>
                          <a:ea typeface="仿宋" panose="02010609060101010101" pitchFamily="49" charset="-122"/>
                          <a:cs typeface="Times New Roman" panose="02020603050405020304" pitchFamily="18" charset="0"/>
                        </a:rPr>
                        <a:t>5</a:t>
                      </a:r>
                      <a:r>
                        <a:rPr lang="en-US" sz="2400" kern="100">
                          <a:solidFill>
                            <a:srgbClr val="000000"/>
                          </a:solidFill>
                          <a:effectLst/>
                          <a:latin typeface="+mn-lt"/>
                          <a:ea typeface="等线" panose="02010600030101010101" pitchFamily="2" charset="-122"/>
                          <a:cs typeface="Times New Roman" panose="02020603050405020304" pitchFamily="18" charset="0"/>
                        </a:rPr>
                        <a:t>.</a:t>
                      </a:r>
                      <a:r>
                        <a:rPr lang="en-US" sz="2400" kern="100">
                          <a:solidFill>
                            <a:srgbClr val="000000"/>
                          </a:solidFill>
                          <a:effectLst/>
                          <a:latin typeface="+mn-lt"/>
                          <a:ea typeface="仿宋" panose="02010609060101010101" pitchFamily="49" charset="-122"/>
                          <a:cs typeface="Times New Roman" panose="02020603050405020304" pitchFamily="18" charset="0"/>
                        </a:rPr>
                        <a:t>12</a:t>
                      </a:r>
                      <a:endParaRPr lang="zh-CN" sz="1050" kern="100">
                        <a:effectLst/>
                        <a:latin typeface="+mn-lt"/>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mn-lt"/>
                          <a:ea typeface="仿宋" panose="02010609060101010101" pitchFamily="49" charset="-122"/>
                          <a:cs typeface="Times New Roman" panose="02020603050405020304" pitchFamily="18" charset="0"/>
                        </a:rPr>
                        <a:t>8</a:t>
                      </a:r>
                      <a:r>
                        <a:rPr lang="en-US" sz="2400" kern="100">
                          <a:solidFill>
                            <a:srgbClr val="000000"/>
                          </a:solidFill>
                          <a:effectLst/>
                          <a:latin typeface="+mn-lt"/>
                          <a:ea typeface="等线" panose="02010600030101010101" pitchFamily="2" charset="-122"/>
                          <a:cs typeface="Times New Roman" panose="02020603050405020304" pitchFamily="18" charset="0"/>
                        </a:rPr>
                        <a:t>.</a:t>
                      </a:r>
                      <a:r>
                        <a:rPr lang="en-US" sz="2400" kern="100">
                          <a:solidFill>
                            <a:srgbClr val="000000"/>
                          </a:solidFill>
                          <a:effectLst/>
                          <a:latin typeface="+mn-lt"/>
                          <a:ea typeface="仿宋" panose="02010609060101010101" pitchFamily="49" charset="-122"/>
                          <a:cs typeface="Times New Roman" panose="02020603050405020304" pitchFamily="18" charset="0"/>
                        </a:rPr>
                        <a:t>20</a:t>
                      </a:r>
                      <a:endParaRPr lang="zh-CN" sz="1050" kern="100">
                        <a:effectLst/>
                        <a:latin typeface="+mn-lt"/>
                        <a:ea typeface="等线" panose="02010600030101010101" pitchFamily="2" charset="-122"/>
                        <a:cs typeface="Times New Roman" panose="02020603050405020304" pitchFamily="18"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19146508"/>
                  </a:ext>
                </a:extLst>
              </a:tr>
              <a:tr h="0">
                <a:tc>
                  <a:txBody>
                    <a:bodyPr/>
                    <a:lstStyle/>
                    <a:p>
                      <a:pPr algn="ctr">
                        <a:lnSpc>
                          <a:spcPct val="150000"/>
                        </a:lnSpc>
                        <a:spcAft>
                          <a:spcPts val="0"/>
                        </a:spcAft>
                      </a:pPr>
                      <a:r>
                        <a:rPr lang="en-US" sz="2400" i="1" kern="100">
                          <a:solidFill>
                            <a:srgbClr val="000000"/>
                          </a:solidFill>
                          <a:effectLst/>
                          <a:latin typeface="+mn-lt"/>
                          <a:ea typeface="仿宋" panose="02010609060101010101" pitchFamily="49" charset="-122"/>
                          <a:cs typeface="Times New Roman" panose="02020603050405020304" pitchFamily="18" charset="0"/>
                        </a:rPr>
                        <a:t>B</a:t>
                      </a:r>
                      <a:r>
                        <a:rPr lang="zh-CN" sz="2400" kern="100">
                          <a:solidFill>
                            <a:srgbClr val="000000"/>
                          </a:solidFill>
                          <a:effectLst/>
                          <a:latin typeface="+mn-lt"/>
                          <a:ea typeface="仿宋" panose="02010609060101010101" pitchFamily="49" charset="-122"/>
                          <a:cs typeface="Times New Roman" panose="02020603050405020304" pitchFamily="18" charset="0"/>
                        </a:rPr>
                        <a:t>到玻璃板的距离</a:t>
                      </a:r>
                      <a:r>
                        <a:rPr lang="en-US" sz="2400" kern="100">
                          <a:solidFill>
                            <a:srgbClr val="000000"/>
                          </a:solidFill>
                          <a:effectLst/>
                          <a:latin typeface="+mn-lt"/>
                          <a:ea typeface="仿宋" panose="02010609060101010101" pitchFamily="49" charset="-122"/>
                          <a:cs typeface="Times New Roman" panose="02020603050405020304" pitchFamily="18" charset="0"/>
                        </a:rPr>
                        <a:t>/cm</a:t>
                      </a:r>
                      <a:endParaRPr lang="zh-CN" sz="1050" kern="100">
                        <a:effectLst/>
                        <a:latin typeface="+mn-lt"/>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mn-lt"/>
                          <a:ea typeface="仿宋" panose="02010609060101010101" pitchFamily="49" charset="-122"/>
                          <a:cs typeface="Times New Roman" panose="02020603050405020304" pitchFamily="18" charset="0"/>
                        </a:rPr>
                        <a:t>3</a:t>
                      </a:r>
                      <a:r>
                        <a:rPr lang="en-US" sz="2400" kern="100">
                          <a:solidFill>
                            <a:srgbClr val="000000"/>
                          </a:solidFill>
                          <a:effectLst/>
                          <a:latin typeface="+mn-lt"/>
                          <a:ea typeface="等线" panose="02010600030101010101" pitchFamily="2" charset="-122"/>
                          <a:cs typeface="Times New Roman" panose="02020603050405020304" pitchFamily="18" charset="0"/>
                        </a:rPr>
                        <a:t>.</a:t>
                      </a:r>
                      <a:r>
                        <a:rPr lang="en-US" sz="2400" kern="100">
                          <a:solidFill>
                            <a:srgbClr val="000000"/>
                          </a:solidFill>
                          <a:effectLst/>
                          <a:latin typeface="+mn-lt"/>
                          <a:ea typeface="仿宋" panose="02010609060101010101" pitchFamily="49" charset="-122"/>
                          <a:cs typeface="Times New Roman" panose="02020603050405020304" pitchFamily="18" charset="0"/>
                        </a:rPr>
                        <a:t>20</a:t>
                      </a:r>
                      <a:endParaRPr lang="zh-CN" sz="1050" kern="100">
                        <a:effectLst/>
                        <a:latin typeface="+mn-lt"/>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mn-lt"/>
                          <a:ea typeface="仿宋" panose="02010609060101010101" pitchFamily="49" charset="-122"/>
                          <a:cs typeface="Times New Roman" panose="02020603050405020304" pitchFamily="18" charset="0"/>
                        </a:rPr>
                        <a:t>5</a:t>
                      </a:r>
                      <a:r>
                        <a:rPr lang="en-US" sz="2400" kern="100">
                          <a:solidFill>
                            <a:srgbClr val="000000"/>
                          </a:solidFill>
                          <a:effectLst/>
                          <a:latin typeface="+mn-lt"/>
                          <a:ea typeface="等线" panose="02010600030101010101" pitchFamily="2" charset="-122"/>
                          <a:cs typeface="Times New Roman" panose="02020603050405020304" pitchFamily="18" charset="0"/>
                        </a:rPr>
                        <a:t>.</a:t>
                      </a:r>
                      <a:r>
                        <a:rPr lang="en-US" sz="2400" kern="100">
                          <a:solidFill>
                            <a:srgbClr val="000000"/>
                          </a:solidFill>
                          <a:effectLst/>
                          <a:latin typeface="+mn-lt"/>
                          <a:ea typeface="仿宋" panose="02010609060101010101" pitchFamily="49" charset="-122"/>
                          <a:cs typeface="Times New Roman" panose="02020603050405020304" pitchFamily="18" charset="0"/>
                        </a:rPr>
                        <a:t>12</a:t>
                      </a:r>
                      <a:endParaRPr lang="zh-CN" sz="1050" kern="100">
                        <a:effectLst/>
                        <a:latin typeface="+mn-lt"/>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mn-lt"/>
                          <a:ea typeface="仿宋" panose="02010609060101010101" pitchFamily="49" charset="-122"/>
                          <a:cs typeface="Times New Roman" panose="02020603050405020304" pitchFamily="18" charset="0"/>
                        </a:rPr>
                        <a:t>8</a:t>
                      </a:r>
                      <a:r>
                        <a:rPr lang="en-US" sz="2400" kern="100">
                          <a:solidFill>
                            <a:srgbClr val="000000"/>
                          </a:solidFill>
                          <a:effectLst/>
                          <a:latin typeface="+mn-lt"/>
                          <a:ea typeface="等线" panose="02010600030101010101" pitchFamily="2" charset="-122"/>
                          <a:cs typeface="Times New Roman" panose="02020603050405020304" pitchFamily="18" charset="0"/>
                        </a:rPr>
                        <a:t>.</a:t>
                      </a:r>
                      <a:r>
                        <a:rPr lang="en-US" sz="2400" kern="100">
                          <a:solidFill>
                            <a:srgbClr val="000000"/>
                          </a:solidFill>
                          <a:effectLst/>
                          <a:latin typeface="+mn-lt"/>
                          <a:ea typeface="仿宋" panose="02010609060101010101" pitchFamily="49" charset="-122"/>
                          <a:cs typeface="Times New Roman" panose="02020603050405020304" pitchFamily="18" charset="0"/>
                        </a:rPr>
                        <a:t>20</a:t>
                      </a:r>
                      <a:endParaRPr lang="zh-CN" sz="1050" kern="100">
                        <a:effectLst/>
                        <a:latin typeface="+mn-lt"/>
                        <a:ea typeface="等线" panose="02010600030101010101" pitchFamily="2" charset="-122"/>
                        <a:cs typeface="Times New Roman" panose="02020603050405020304" pitchFamily="18"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08950188"/>
                  </a:ext>
                </a:extLst>
              </a:tr>
            </a:tbl>
          </a:graphicData>
        </a:graphic>
      </p:graphicFrame>
      <p:pic>
        <p:nvPicPr>
          <p:cNvPr id="4" name="图片 3"/>
          <p:cNvPicPr>
            <a:picLocks noChangeAspect="1"/>
          </p:cNvPicPr>
          <p:nvPr/>
        </p:nvPicPr>
        <p:blipFill>
          <a:blip r:embed="rId2"/>
          <a:stretch>
            <a:fillRect/>
          </a:stretch>
        </p:blipFill>
        <p:spPr>
          <a:xfrm>
            <a:off x="6527254" y="3789040"/>
            <a:ext cx="5184576" cy="2681021"/>
          </a:xfrm>
          <a:prstGeom prst="rect">
            <a:avLst/>
          </a:prstGeom>
        </p:spPr>
      </p:pic>
      <p:sp>
        <p:nvSpPr>
          <p:cNvPr id="5" name="矩形 4"/>
          <p:cNvSpPr/>
          <p:nvPr/>
        </p:nvSpPr>
        <p:spPr>
          <a:xfrm>
            <a:off x="7713620" y="1358020"/>
            <a:ext cx="3998210"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蜡烛</a:t>
            </a:r>
            <a:r>
              <a:rPr lang="en-US" altLang="zh-CN" sz="2400" i="1">
                <a:ea typeface="等线" panose="02010600030101010101" pitchFamily="2" charset="-122"/>
              </a:rPr>
              <a:t>B</a:t>
            </a:r>
            <a:r>
              <a:rPr lang="zh-CN" altLang="zh-CN" sz="2400">
                <a:ea typeface="黑体" panose="02010609060101010101" pitchFamily="49" charset="-122"/>
                <a:cs typeface="Times New Roman" panose="02020603050405020304" pitchFamily="18" charset="0"/>
              </a:rPr>
              <a:t>与蜡烛</a:t>
            </a:r>
            <a:r>
              <a:rPr lang="en-US" altLang="zh-CN" sz="2400" i="1">
                <a:ea typeface="等线" panose="02010600030101010101" pitchFamily="2" charset="-122"/>
              </a:rPr>
              <a:t>A</a:t>
            </a:r>
            <a:r>
              <a:rPr lang="zh-CN" altLang="zh-CN" sz="2400">
                <a:ea typeface="黑体" panose="02010609060101010101" pitchFamily="49" charset="-122"/>
                <a:cs typeface="Times New Roman" panose="02020603050405020304" pitchFamily="18" charset="0"/>
              </a:rPr>
              <a:t>的像完全重合</a:t>
            </a:r>
            <a:endParaRPr lang="zh-CN" altLang="en-US"/>
          </a:p>
        </p:txBody>
      </p:sp>
      <p:sp>
        <p:nvSpPr>
          <p:cNvPr id="6" name="矩形 5"/>
          <p:cNvSpPr/>
          <p:nvPr/>
        </p:nvSpPr>
        <p:spPr>
          <a:xfrm>
            <a:off x="7103318" y="2996952"/>
            <a:ext cx="4825360"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像到镜面的距离等于物体到</a:t>
            </a:r>
            <a:r>
              <a:rPr lang="zh-CN" altLang="zh-CN" sz="2400" smtClean="0">
                <a:ea typeface="黑体" panose="02010609060101010101" pitchFamily="49" charset="-122"/>
                <a:cs typeface="Times New Roman" panose="02020603050405020304" pitchFamily="18" charset="0"/>
              </a:rPr>
              <a:t>镜面</a:t>
            </a:r>
            <a:r>
              <a:rPr lang="zh-CN" altLang="zh-CN" sz="2400">
                <a:ea typeface="黑体" panose="02010609060101010101" pitchFamily="49" charset="-122"/>
                <a:cs typeface="Times New Roman" panose="02020603050405020304" pitchFamily="18" charset="0"/>
              </a:rPr>
              <a:t>　</a:t>
            </a:r>
            <a:endParaRPr lang="zh-CN" altLang="en-US"/>
          </a:p>
        </p:txBody>
      </p:sp>
      <p:sp>
        <p:nvSpPr>
          <p:cNvPr id="7" name="矩形 6"/>
          <p:cNvSpPr/>
          <p:nvPr/>
        </p:nvSpPr>
        <p:spPr>
          <a:xfrm>
            <a:off x="541964" y="3552025"/>
            <a:ext cx="1112805"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的距离</a:t>
            </a:r>
            <a:endParaRPr lang="zh-CN" altLang="en-US"/>
          </a:p>
        </p:txBody>
      </p:sp>
    </p:spTree>
    <p:extLst>
      <p:ext uri="{BB962C8B-B14F-4D97-AF65-F5344CB8AC3E}">
        <p14:creationId xmlns:p14="http://schemas.microsoft.com/office/powerpoint/2010/main" val="37323695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70482"/>
          </a:xfrm>
        </p:spPr>
        <p:txBody>
          <a:bodyPr/>
          <a:lstStyle/>
          <a:p>
            <a:pPr>
              <a:spcAft>
                <a:spcPts val="0"/>
              </a:spcAft>
            </a:pPr>
            <a:r>
              <a:rPr lang="en-US" altLang="zh-CN" kern="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24</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）小红利用如图所示的装置，探究阻力对物体运动的影响</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a:spcAft>
                <a:spcPts val="0"/>
              </a:spcAft>
            </a:pPr>
            <a:endParaRPr lang="en-US" altLang="zh-CN" sz="1400" kern="1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a:spcAft>
                <a:spcPts val="0"/>
              </a:spcAft>
            </a:pPr>
            <a:endParaRPr lang="en-US" altLang="zh-CN" sz="1400"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a:spcAft>
                <a:spcPts val="0"/>
              </a:spcAft>
            </a:pPr>
            <a:endParaRPr lang="en-US" altLang="zh-CN" sz="1400" kern="1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a:spcAft>
                <a:spcPts val="0"/>
              </a:spcAft>
            </a:pPr>
            <a:endParaRPr lang="en-US" altLang="zh-CN" sz="1400"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a:spcAft>
                <a:spcPts val="0"/>
              </a:spcAft>
            </a:pPr>
            <a:endParaRPr lang="en-US" altLang="zh-CN" sz="1400" kern="1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a:spcAft>
                <a:spcPts val="0"/>
              </a:spcAft>
            </a:pPr>
            <a:endParaRPr lang="en-US" altLang="zh-CN" sz="1400"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a:spcAft>
                <a:spcPts val="0"/>
              </a:spcAft>
            </a:pP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）实验中通过改变</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来改变小车在水平面上所受阻力大小</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）实验中阻力对物体运动的影响是通过</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________________________________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来体现的</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622598" y="1340768"/>
            <a:ext cx="10734410" cy="1815091"/>
          </a:xfrm>
          <a:prstGeom prst="rect">
            <a:avLst/>
          </a:prstGeom>
        </p:spPr>
      </p:pic>
      <p:sp>
        <p:nvSpPr>
          <p:cNvPr id="4" name="矩形 3"/>
          <p:cNvSpPr/>
          <p:nvPr/>
        </p:nvSpPr>
        <p:spPr>
          <a:xfrm>
            <a:off x="3639480" y="3619146"/>
            <a:ext cx="2350323"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水平面粗糙程度</a:t>
            </a:r>
            <a:endParaRPr lang="zh-CN" altLang="en-US"/>
          </a:p>
        </p:txBody>
      </p:sp>
      <p:sp>
        <p:nvSpPr>
          <p:cNvPr id="5" name="矩形 4"/>
          <p:cNvSpPr/>
          <p:nvPr/>
        </p:nvSpPr>
        <p:spPr>
          <a:xfrm>
            <a:off x="6815286" y="4149080"/>
            <a:ext cx="4206601"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小车在水平面上运动的距离　</a:t>
            </a:r>
            <a:endParaRPr lang="zh-CN" altLang="en-US"/>
          </a:p>
        </p:txBody>
      </p:sp>
    </p:spTree>
    <p:extLst>
      <p:ext uri="{BB962C8B-B14F-4D97-AF65-F5344CB8AC3E}">
        <p14:creationId xmlns:p14="http://schemas.microsoft.com/office/powerpoint/2010/main" val="1564404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）比较甲、乙、丙三次实验发现水平面越光滑，小车在水平面上运动的距离就越远</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小车在水平面上三次滑行过程中消耗的机械能大小</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相等</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不相等</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lgn="l">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）进行推理：如果小车在水平面上滑行时完全不受到阻力，它将做</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运动</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550590" y="4005064"/>
            <a:ext cx="10734410" cy="1815091"/>
          </a:xfrm>
          <a:prstGeom prst="rect">
            <a:avLst/>
          </a:prstGeom>
        </p:spPr>
      </p:pic>
      <p:sp>
        <p:nvSpPr>
          <p:cNvPr id="4" name="矩形 3"/>
          <p:cNvSpPr/>
          <p:nvPr/>
        </p:nvSpPr>
        <p:spPr>
          <a:xfrm>
            <a:off x="8111430" y="1340768"/>
            <a:ext cx="803425"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相等</a:t>
            </a:r>
            <a:endParaRPr lang="zh-CN" altLang="en-US"/>
          </a:p>
        </p:txBody>
      </p:sp>
      <p:sp>
        <p:nvSpPr>
          <p:cNvPr id="5" name="矩形 4"/>
          <p:cNvSpPr/>
          <p:nvPr/>
        </p:nvSpPr>
        <p:spPr>
          <a:xfrm>
            <a:off x="9911630" y="2463279"/>
            <a:ext cx="1731564"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匀速直线　</a:t>
            </a:r>
            <a:endParaRPr lang="zh-CN" altLang="en-US"/>
          </a:p>
        </p:txBody>
      </p:sp>
    </p:spTree>
    <p:extLst>
      <p:ext uri="{BB962C8B-B14F-4D97-AF65-F5344CB8AC3E}">
        <p14:creationId xmlns:p14="http://schemas.microsoft.com/office/powerpoint/2010/main" val="2157749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algn="l">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）另一小组在实验操作中，是将毛巾、棉布从斜面顶端铺起，一直铺到水平木板上，然后分别让小车从斜面顶端由静止滑下，观察小车在水平面上运动的距离，你认为该组的做法是否妥当，说说你的看法</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_____________________________________</a:t>
            </a:r>
            <a:endPar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l">
              <a:spcAft>
                <a:spcPts val="0"/>
              </a:spcAft>
            </a:pP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____________________</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______________________________________________</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420713" y="3429000"/>
            <a:ext cx="11425989" cy="1932031"/>
          </a:xfrm>
          <a:prstGeom prst="rect">
            <a:avLst/>
          </a:prstGeom>
        </p:spPr>
      </p:pic>
      <p:sp>
        <p:nvSpPr>
          <p:cNvPr id="4" name="矩形 3"/>
          <p:cNvSpPr/>
          <p:nvPr/>
        </p:nvSpPr>
        <p:spPr>
          <a:xfrm>
            <a:off x="334567" y="1810320"/>
            <a:ext cx="11233248" cy="1130246"/>
          </a:xfrm>
          <a:prstGeom prst="rect">
            <a:avLst/>
          </a:prstGeom>
        </p:spPr>
        <p:txBody>
          <a:bodyPr wrap="square">
            <a:spAutoFit/>
          </a:bodyPr>
          <a:lstStyle/>
          <a:p>
            <a:pPr algn="just">
              <a:lnSpc>
                <a:spcPct val="150000"/>
              </a:lnSpc>
              <a:spcAft>
                <a:spcPts val="0"/>
              </a:spcAft>
            </a:pPr>
            <a:r>
              <a:rPr lang="en-US" altLang="zh-CN" sz="2400" kern="100" dirty="0" smtClean="0">
                <a:ea typeface="黑体" panose="02010609060101010101" pitchFamily="49" charset="-122"/>
                <a:cs typeface="Times New Roman" panose="02020603050405020304" pitchFamily="18" charset="0"/>
              </a:rPr>
              <a:t>                                                                          </a:t>
            </a:r>
            <a:r>
              <a:rPr lang="zh-CN" altLang="zh-CN" sz="2400" kern="100" dirty="0" smtClean="0">
                <a:ea typeface="黑体" panose="02010609060101010101" pitchFamily="49" charset="-122"/>
                <a:cs typeface="Times New Roman" panose="02020603050405020304" pitchFamily="18" charset="0"/>
              </a:rPr>
              <a:t>实验</a:t>
            </a:r>
            <a:r>
              <a:rPr lang="zh-CN" altLang="zh-CN" sz="2400" kern="100" dirty="0">
                <a:ea typeface="黑体" panose="02010609060101010101" pitchFamily="49" charset="-122"/>
                <a:cs typeface="Times New Roman" panose="02020603050405020304" pitchFamily="18" charset="0"/>
              </a:rPr>
              <a:t>中需要控制小车到达水平面时的速度相等</a:t>
            </a:r>
            <a:r>
              <a:rPr lang="zh-CN" altLang="zh-CN" sz="2400" kern="100" dirty="0">
                <a:cs typeface="Times New Roman" panose="02020603050405020304" pitchFamily="18" charset="0"/>
              </a:rPr>
              <a:t>，</a:t>
            </a:r>
            <a:r>
              <a:rPr lang="zh-CN" altLang="zh-CN" sz="2400" kern="100" dirty="0">
                <a:ea typeface="黑体" panose="02010609060101010101" pitchFamily="49" charset="-122"/>
                <a:cs typeface="Times New Roman" panose="02020603050405020304" pitchFamily="18" charset="0"/>
              </a:rPr>
              <a:t>给斜面铺上不同材料会使小车到达水平面的速度不同</a:t>
            </a:r>
            <a:r>
              <a:rPr lang="zh-CN" altLang="zh-CN" sz="2400" kern="100" dirty="0">
                <a:cs typeface="Times New Roman" panose="02020603050405020304" pitchFamily="18" charset="0"/>
              </a:rPr>
              <a:t>，</a:t>
            </a:r>
            <a:r>
              <a:rPr lang="zh-CN" altLang="zh-CN" sz="2400" kern="100" dirty="0">
                <a:ea typeface="黑体" panose="02010609060101010101" pitchFamily="49" charset="-122"/>
                <a:cs typeface="Times New Roman" panose="02020603050405020304" pitchFamily="18" charset="0"/>
              </a:rPr>
              <a:t>所以做法不</a:t>
            </a:r>
            <a:r>
              <a:rPr lang="zh-CN" altLang="zh-CN" sz="2400" kern="100" dirty="0" smtClean="0">
                <a:ea typeface="黑体" panose="02010609060101010101" pitchFamily="49" charset="-122"/>
                <a:cs typeface="Times New Roman" panose="02020603050405020304" pitchFamily="18" charset="0"/>
              </a:rPr>
              <a:t>妥当</a:t>
            </a:r>
            <a:r>
              <a:rPr lang="zh-CN" altLang="zh-CN" sz="2400" kern="100" dirty="0">
                <a:ea typeface="黑体" panose="02010609060101010101" pitchFamily="49" charset="-122"/>
                <a:cs typeface="Times New Roman" panose="02020603050405020304" pitchFamily="18" charset="0"/>
              </a:rPr>
              <a:t>　</a:t>
            </a:r>
            <a:endParaRPr lang="zh-CN" altLang="zh-CN" sz="1400" kern="100" dirty="0">
              <a:cs typeface="Times New Roman" panose="02020603050405020304" pitchFamily="18" charset="0"/>
            </a:endParaRPr>
          </a:p>
        </p:txBody>
      </p:sp>
    </p:spTree>
    <p:extLst>
      <p:ext uri="{BB962C8B-B14F-4D97-AF65-F5344CB8AC3E}">
        <p14:creationId xmlns:p14="http://schemas.microsoft.com/office/powerpoint/2010/main" val="36598469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631490"/>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）如图所示，综合实践活动课上，小明用一筷子、若干钩码（</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每个钩码重</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N</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）、刻度尺、小桶、细线，制作了简易密度秤</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algn="l">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）用细线将筷子悬挂于</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点，将空小桶系在筷子的</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点，调节钩码悬挂点在</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点，使筷子在</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平衡</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，如图甲所示，在</a:t>
            </a:r>
            <a:r>
              <a:rPr lang="en-US" altLang="zh-CN" i="1"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B</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点标注密度值为</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g</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cm</a:t>
            </a:r>
            <a:r>
              <a:rPr lang="en-US" altLang="zh-CN" kern="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a:spcAft>
                <a:spcPts val="0"/>
              </a:spcAft>
            </a:pP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1821842" y="3054120"/>
            <a:ext cx="8563872" cy="3175966"/>
          </a:xfrm>
          <a:prstGeom prst="rect">
            <a:avLst/>
          </a:prstGeom>
        </p:spPr>
      </p:pic>
      <p:sp>
        <p:nvSpPr>
          <p:cNvPr id="4" name="矩形 3"/>
          <p:cNvSpPr/>
          <p:nvPr/>
        </p:nvSpPr>
        <p:spPr>
          <a:xfrm>
            <a:off x="1990750" y="2501734"/>
            <a:ext cx="1731564"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水平位置　</a:t>
            </a:r>
            <a:endParaRPr lang="zh-CN" altLang="en-US"/>
          </a:p>
        </p:txBody>
      </p:sp>
      <p:sp>
        <p:nvSpPr>
          <p:cNvPr id="5" name="矩形 4"/>
          <p:cNvSpPr/>
          <p:nvPr/>
        </p:nvSpPr>
        <p:spPr>
          <a:xfrm>
            <a:off x="9119542" y="2535287"/>
            <a:ext cx="957313"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　</a:t>
            </a:r>
            <a:r>
              <a:rPr lang="en-US" altLang="zh-CN" sz="2400">
                <a:ea typeface="等线" panose="02010600030101010101" pitchFamily="2" charset="-122"/>
              </a:rPr>
              <a:t>0</a:t>
            </a:r>
            <a:r>
              <a:rPr lang="zh-CN" altLang="zh-CN" sz="2400">
                <a:ea typeface="黑体" panose="02010609060101010101" pitchFamily="49" charset="-122"/>
                <a:cs typeface="Times New Roman" panose="02020603050405020304" pitchFamily="18" charset="0"/>
              </a:rPr>
              <a:t>　</a:t>
            </a:r>
            <a:endParaRPr lang="zh-CN" altLang="en-US"/>
          </a:p>
        </p:txBody>
      </p:sp>
    </p:spTree>
    <p:extLst>
      <p:ext uri="{BB962C8B-B14F-4D97-AF65-F5344CB8AC3E}">
        <p14:creationId xmlns:p14="http://schemas.microsoft.com/office/powerpoint/2010/main" val="37455657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lvl="0">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24</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神舟二十号</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飞船成功发射并完成与空间站的交互对接，它们进入预定轨道后，太阳能帆板顺利展开</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下列属于制成太阳能帆板的主要材料是（　　）</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solidFill>
                <a:prstClr val="black"/>
              </a:solidFill>
              <a:latin typeface="Times New Roman" panose="02020603050405020304" pitchFamily="18" charset="0"/>
              <a:ea typeface="宋体" panose="02010600030101010101" pitchFamily="2" charset="-122"/>
              <a:cs typeface="Times New Roman" panose="02020603050405020304" pitchFamily="18" charset="0"/>
            </a:endParaRPr>
          </a:p>
          <a:p>
            <a:pPr lvl="0">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超导材料</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半导体材料　　</a:t>
            </a:r>
            <a:endParaRPr lang="zh-CN" altLang="zh-CN" sz="1400" kern="100">
              <a:solidFill>
                <a:prstClr val="black"/>
              </a:solidFill>
              <a:latin typeface="Times New Roman" panose="02020603050405020304" pitchFamily="18" charset="0"/>
              <a:ea typeface="宋体" panose="02010600030101010101" pitchFamily="2" charset="-122"/>
              <a:cs typeface="Times New Roman" panose="02020603050405020304" pitchFamily="18" charset="0"/>
            </a:endParaRPr>
          </a:p>
          <a:p>
            <a:pPr lvl="0">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纳米材料　　</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D</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绝缘体</a:t>
            </a:r>
            <a:r>
              <a:rPr lang="zh-CN"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材料</a:t>
            </a:r>
            <a:endParaRPr lang="zh-CN" altLang="zh-CN" sz="1400" kern="100">
              <a:solidFill>
                <a:prstClr val="black"/>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838622" y="1988840"/>
            <a:ext cx="389850" cy="461665"/>
          </a:xfrm>
          <a:prstGeom prst="rect">
            <a:avLst/>
          </a:prstGeom>
        </p:spPr>
        <p:txBody>
          <a:bodyPr wrap="none">
            <a:spAutoFit/>
          </a:bodyPr>
          <a:lstStyle/>
          <a:p>
            <a:r>
              <a:rPr lang="en-US" altLang="zh-CN" sz="2400">
                <a:ea typeface="等线" panose="02010600030101010101" pitchFamily="2" charset="-122"/>
              </a:rPr>
              <a:t>B</a:t>
            </a:r>
            <a:endParaRPr lang="zh-CN" altLang="en-US"/>
          </a:p>
        </p:txBody>
      </p:sp>
    </p:spTree>
    <p:extLst>
      <p:ext uri="{BB962C8B-B14F-4D97-AF65-F5344CB8AC3E}">
        <p14:creationId xmlns:p14="http://schemas.microsoft.com/office/powerpoint/2010/main" val="32459861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a:spcAft>
                <a:spcPts val="0"/>
              </a:spcAft>
            </a:pPr>
            <a:r>
              <a:rPr lang="zh-CN"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）在小桶内注入适量水，并做标记，移动钩码至</a:t>
            </a:r>
            <a:r>
              <a:rPr lang="en-US" altLang="zh-CN" i="1"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点时，筷子再次水平平衡，在</a:t>
            </a:r>
            <a:r>
              <a:rPr lang="en-US" altLang="zh-CN" i="1"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点标注刻度为</a:t>
            </a:r>
            <a:r>
              <a:rPr lang="en-US" altLang="zh-CN" kern="100"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a:t>
            </a:r>
            <a:r>
              <a:rPr lang="en-US" altLang="zh-CN" kern="1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a:t>
            </a:r>
            <a:r>
              <a:rPr lang="en-US" altLang="zh-CN" kern="100"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a:t>
            </a:r>
            <a:r>
              <a:rPr lang="en-US" altLang="zh-CN" kern="1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g</a:t>
            </a:r>
            <a:r>
              <a:rPr lang="en-US"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cm</a:t>
            </a:r>
            <a:r>
              <a:rPr lang="en-US" altLang="zh-CN" kern="100"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；接着小明又在小桶内倒入已知密度的不同液体至</a:t>
            </a:r>
            <a:r>
              <a:rPr lang="en-US" altLang="zh-CN" kern="1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a:t>
            </a:r>
            <a:r>
              <a:rPr lang="zh-CN"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处，重新移动钩码，使筷子再次水平平衡，并在筷子上标注出相应的密度值</a:t>
            </a:r>
            <a:r>
              <a:rPr lang="en-US" altLang="zh-CN" kern="1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dirty="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1198662" y="2708920"/>
            <a:ext cx="9721080" cy="3605124"/>
          </a:xfrm>
          <a:prstGeom prst="rect">
            <a:avLst/>
          </a:prstGeom>
        </p:spPr>
      </p:pic>
      <p:sp>
        <p:nvSpPr>
          <p:cNvPr id="4" name="矩形 3"/>
          <p:cNvSpPr/>
          <p:nvPr/>
        </p:nvSpPr>
        <p:spPr>
          <a:xfrm>
            <a:off x="694606" y="1900282"/>
            <a:ext cx="803425"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标记</a:t>
            </a:r>
            <a:endParaRPr lang="zh-CN" altLang="en-US"/>
          </a:p>
        </p:txBody>
      </p:sp>
      <p:sp>
        <p:nvSpPr>
          <p:cNvPr id="5" name="矩形 4"/>
          <p:cNvSpPr/>
          <p:nvPr/>
        </p:nvSpPr>
        <p:spPr>
          <a:xfrm>
            <a:off x="2948340" y="1412776"/>
            <a:ext cx="338554" cy="461665"/>
          </a:xfrm>
          <a:prstGeom prst="rect">
            <a:avLst/>
          </a:prstGeom>
        </p:spPr>
        <p:txBody>
          <a:bodyPr wrap="none">
            <a:spAutoFit/>
          </a:bodyPr>
          <a:lstStyle/>
          <a:p>
            <a:r>
              <a:rPr lang="en-US" altLang="zh-CN" sz="2400">
                <a:ea typeface="等线" panose="02010600030101010101" pitchFamily="2" charset="-122"/>
              </a:rPr>
              <a:t>1</a:t>
            </a:r>
            <a:endParaRPr lang="zh-CN" altLang="en-US"/>
          </a:p>
        </p:txBody>
      </p:sp>
    </p:spTree>
    <p:extLst>
      <p:ext uri="{BB962C8B-B14F-4D97-AF65-F5344CB8AC3E}">
        <p14:creationId xmlns:p14="http://schemas.microsoft.com/office/powerpoint/2010/main" val="2026754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a:spcAft>
                <a:spcPts val="0"/>
              </a:spcAft>
            </a:pPr>
            <a:r>
              <a:rPr lang="zh-CN" altLang="zh-CN" kern="1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kern="1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）小明根据标注的密度值测量出了钩码悬挂点到</a:t>
            </a:r>
            <a:r>
              <a:rPr lang="en-US" altLang="zh-CN" i="1" kern="1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kern="1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点的距离</a:t>
            </a:r>
            <a:r>
              <a:rPr lang="en-US" altLang="zh-CN" i="1" kern="1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kern="1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，记录的数据如表所示：</a:t>
            </a:r>
            <a:endParaRPr lang="zh-CN" altLang="zh-CN" sz="1400" kern="100" spc="-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kern="100" smtClean="0">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a:spcAft>
                <a:spcPts val="0"/>
              </a:spcAft>
            </a:pPr>
            <a:endParaRPr lang="en-US" altLang="zh-CN" kern="100">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a:spcAft>
                <a:spcPts val="0"/>
              </a:spcAft>
            </a:pPr>
            <a:endParaRPr lang="en-US" altLang="zh-CN" kern="100" smtClean="0">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a:spcAft>
                <a:spcPts val="0"/>
              </a:spcAft>
            </a:pPr>
            <a:r>
              <a:rPr lang="zh-CN" altLang="zh-CN" kern="10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①</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请根据表格数据在图乙中画出</a:t>
            </a:r>
            <a:r>
              <a:rPr lang="en-US" altLang="zh-CN" i="1" kern="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ρ</a:t>
            </a:r>
            <a:r>
              <a:rPr lang="zh-CN" altLang="zh-CN" kern="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液</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i="1" kern="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L</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的关系图像</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2896800343"/>
              </p:ext>
            </p:extLst>
          </p:nvPr>
        </p:nvGraphicFramePr>
        <p:xfrm>
          <a:off x="478582" y="1628641"/>
          <a:ext cx="10971214" cy="1097280"/>
        </p:xfrm>
        <a:graphic>
          <a:graphicData uri="http://schemas.openxmlformats.org/drawingml/2006/table">
            <a:tbl>
              <a:tblPr firstRow="1" firstCol="1" bandRow="1"/>
              <a:tblGrid>
                <a:gridCol w="4878534">
                  <a:extLst>
                    <a:ext uri="{9D8B030D-6E8A-4147-A177-3AD203B41FA5}">
                      <a16:colId xmlns:a16="http://schemas.microsoft.com/office/drawing/2014/main" val="3872008783"/>
                    </a:ext>
                  </a:extLst>
                </a:gridCol>
                <a:gridCol w="1218536">
                  <a:extLst>
                    <a:ext uri="{9D8B030D-6E8A-4147-A177-3AD203B41FA5}">
                      <a16:colId xmlns:a16="http://schemas.microsoft.com/office/drawing/2014/main" val="566640333"/>
                    </a:ext>
                  </a:extLst>
                </a:gridCol>
                <a:gridCol w="1218536">
                  <a:extLst>
                    <a:ext uri="{9D8B030D-6E8A-4147-A177-3AD203B41FA5}">
                      <a16:colId xmlns:a16="http://schemas.microsoft.com/office/drawing/2014/main" val="4277467143"/>
                    </a:ext>
                  </a:extLst>
                </a:gridCol>
                <a:gridCol w="1218536">
                  <a:extLst>
                    <a:ext uri="{9D8B030D-6E8A-4147-A177-3AD203B41FA5}">
                      <a16:colId xmlns:a16="http://schemas.microsoft.com/office/drawing/2014/main" val="138106755"/>
                    </a:ext>
                  </a:extLst>
                </a:gridCol>
                <a:gridCol w="1218536">
                  <a:extLst>
                    <a:ext uri="{9D8B030D-6E8A-4147-A177-3AD203B41FA5}">
                      <a16:colId xmlns:a16="http://schemas.microsoft.com/office/drawing/2014/main" val="1453040512"/>
                    </a:ext>
                  </a:extLst>
                </a:gridCol>
                <a:gridCol w="1218536">
                  <a:extLst>
                    <a:ext uri="{9D8B030D-6E8A-4147-A177-3AD203B41FA5}">
                      <a16:colId xmlns:a16="http://schemas.microsoft.com/office/drawing/2014/main" val="3223062744"/>
                    </a:ext>
                  </a:extLst>
                </a:gridCol>
              </a:tblGrid>
              <a:tr h="548640">
                <a:tc>
                  <a:txBody>
                    <a:bodyPr/>
                    <a:lstStyle/>
                    <a:p>
                      <a:pPr algn="ctr">
                        <a:lnSpc>
                          <a:spcPct val="150000"/>
                        </a:lnSpc>
                        <a:spcAft>
                          <a:spcPts val="0"/>
                        </a:spcAft>
                      </a:pPr>
                      <a:r>
                        <a:rPr lang="zh-CN" sz="2400" kern="100">
                          <a:solidFill>
                            <a:srgbClr val="000000"/>
                          </a:solidFill>
                          <a:effectLst/>
                          <a:latin typeface="+mn-lt"/>
                          <a:ea typeface="仿宋" panose="02010609060101010101" pitchFamily="49" charset="-122"/>
                          <a:cs typeface="Times New Roman" panose="02020603050405020304" pitchFamily="18" charset="0"/>
                        </a:rPr>
                        <a:t>液体密度</a:t>
                      </a:r>
                      <a:r>
                        <a:rPr lang="en-US" sz="2400" i="1" kern="100">
                          <a:solidFill>
                            <a:srgbClr val="000000"/>
                          </a:solidFill>
                          <a:effectLst/>
                          <a:latin typeface="+mn-lt"/>
                          <a:ea typeface="仿宋" panose="02010609060101010101" pitchFamily="49" charset="-122"/>
                          <a:cs typeface="Times New Roman" panose="02020603050405020304" pitchFamily="18" charset="0"/>
                        </a:rPr>
                        <a:t>ρ</a:t>
                      </a:r>
                      <a:r>
                        <a:rPr lang="zh-CN" sz="2400" kern="100" baseline="-25000">
                          <a:solidFill>
                            <a:srgbClr val="000000"/>
                          </a:solidFill>
                          <a:effectLst/>
                          <a:latin typeface="+mn-lt"/>
                          <a:ea typeface="仿宋" panose="02010609060101010101" pitchFamily="49" charset="-122"/>
                          <a:cs typeface="Times New Roman" panose="02020603050405020304" pitchFamily="18" charset="0"/>
                        </a:rPr>
                        <a:t>液</a:t>
                      </a:r>
                      <a:r>
                        <a:rPr lang="en-US" sz="2400" kern="100">
                          <a:solidFill>
                            <a:srgbClr val="000000"/>
                          </a:solidFill>
                          <a:effectLst/>
                          <a:latin typeface="+mn-lt"/>
                          <a:ea typeface="仿宋" panose="02010609060101010101" pitchFamily="49" charset="-122"/>
                          <a:cs typeface="Times New Roman" panose="02020603050405020304" pitchFamily="18" charset="0"/>
                        </a:rPr>
                        <a:t>/</a:t>
                      </a:r>
                      <a:r>
                        <a:rPr lang="zh-CN" sz="2400" kern="100">
                          <a:solidFill>
                            <a:srgbClr val="000000"/>
                          </a:solidFill>
                          <a:effectLst/>
                          <a:latin typeface="+mn-lt"/>
                          <a:ea typeface="宋体" panose="02010600030101010101" pitchFamily="2" charset="-122"/>
                          <a:cs typeface="Times New Roman" panose="02020603050405020304" pitchFamily="18" charset="0"/>
                        </a:rPr>
                        <a:t>（</a:t>
                      </a:r>
                      <a:r>
                        <a:rPr lang="en-US" sz="2400" kern="100">
                          <a:solidFill>
                            <a:srgbClr val="000000"/>
                          </a:solidFill>
                          <a:effectLst/>
                          <a:latin typeface="+mn-lt"/>
                          <a:ea typeface="仿宋" panose="02010609060101010101" pitchFamily="49" charset="-122"/>
                          <a:cs typeface="Times New Roman" panose="02020603050405020304" pitchFamily="18" charset="0"/>
                        </a:rPr>
                        <a:t>g∙cm</a:t>
                      </a:r>
                      <a:r>
                        <a:rPr lang="zh-CN" sz="2400" kern="100" baseline="30000">
                          <a:solidFill>
                            <a:srgbClr val="000000"/>
                          </a:solidFill>
                          <a:effectLst/>
                          <a:latin typeface="+mn-lt"/>
                          <a:ea typeface="仿宋" panose="02010609060101010101" pitchFamily="49" charset="-122"/>
                          <a:cs typeface="Times New Roman" panose="02020603050405020304" pitchFamily="18" charset="0"/>
                        </a:rPr>
                        <a:t>－</a:t>
                      </a:r>
                      <a:r>
                        <a:rPr lang="en-US" sz="2400" kern="100" baseline="30000">
                          <a:solidFill>
                            <a:srgbClr val="000000"/>
                          </a:solidFill>
                          <a:effectLst/>
                          <a:latin typeface="+mn-lt"/>
                          <a:ea typeface="仿宋" panose="02010609060101010101" pitchFamily="49" charset="-122"/>
                          <a:cs typeface="Times New Roman" panose="02020603050405020304" pitchFamily="18" charset="0"/>
                        </a:rPr>
                        <a:t>3</a:t>
                      </a:r>
                      <a:r>
                        <a:rPr lang="zh-CN" sz="2400" kern="100">
                          <a:solidFill>
                            <a:srgbClr val="000000"/>
                          </a:solidFill>
                          <a:effectLst/>
                          <a:latin typeface="+mn-lt"/>
                          <a:ea typeface="宋体" panose="02010600030101010101" pitchFamily="2" charset="-122"/>
                          <a:cs typeface="Times New Roman" panose="02020603050405020304" pitchFamily="18" charset="0"/>
                        </a:rPr>
                        <a:t>）</a:t>
                      </a:r>
                      <a:endParaRPr lang="zh-CN" sz="1000" kern="100">
                        <a:effectLst/>
                        <a:latin typeface="+mn-lt"/>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mn-lt"/>
                          <a:ea typeface="仿宋" panose="02010609060101010101" pitchFamily="49" charset="-122"/>
                          <a:cs typeface="Times New Roman" panose="02020603050405020304" pitchFamily="18" charset="0"/>
                        </a:rPr>
                        <a:t>0</a:t>
                      </a:r>
                      <a:r>
                        <a:rPr lang="en-US" sz="2400" kern="100">
                          <a:solidFill>
                            <a:srgbClr val="000000"/>
                          </a:solidFill>
                          <a:effectLst/>
                          <a:latin typeface="+mn-lt"/>
                          <a:ea typeface="等线" panose="02010600030101010101" pitchFamily="2" charset="-122"/>
                          <a:cs typeface="Times New Roman" panose="02020603050405020304" pitchFamily="18" charset="0"/>
                        </a:rPr>
                        <a:t>.</a:t>
                      </a:r>
                      <a:r>
                        <a:rPr lang="en-US" sz="2400" kern="100">
                          <a:solidFill>
                            <a:srgbClr val="000000"/>
                          </a:solidFill>
                          <a:effectLst/>
                          <a:latin typeface="+mn-lt"/>
                          <a:ea typeface="仿宋" panose="02010609060101010101" pitchFamily="49" charset="-122"/>
                          <a:cs typeface="Times New Roman" panose="02020603050405020304" pitchFamily="18" charset="0"/>
                        </a:rPr>
                        <a:t>8</a:t>
                      </a:r>
                      <a:endParaRPr lang="zh-CN" sz="1000" kern="100">
                        <a:effectLst/>
                        <a:latin typeface="+mn-lt"/>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mn-lt"/>
                          <a:ea typeface="仿宋" panose="02010609060101010101" pitchFamily="49" charset="-122"/>
                          <a:cs typeface="Times New Roman" panose="02020603050405020304" pitchFamily="18" charset="0"/>
                        </a:rPr>
                        <a:t>0</a:t>
                      </a:r>
                      <a:r>
                        <a:rPr lang="en-US" sz="2400" kern="100">
                          <a:solidFill>
                            <a:srgbClr val="000000"/>
                          </a:solidFill>
                          <a:effectLst/>
                          <a:latin typeface="+mn-lt"/>
                          <a:ea typeface="等线" panose="02010600030101010101" pitchFamily="2" charset="-122"/>
                          <a:cs typeface="Times New Roman" panose="02020603050405020304" pitchFamily="18" charset="0"/>
                        </a:rPr>
                        <a:t>.</a:t>
                      </a:r>
                      <a:r>
                        <a:rPr lang="en-US" sz="2400" kern="100">
                          <a:solidFill>
                            <a:srgbClr val="000000"/>
                          </a:solidFill>
                          <a:effectLst/>
                          <a:latin typeface="+mn-lt"/>
                          <a:ea typeface="仿宋" panose="02010609060101010101" pitchFamily="49" charset="-122"/>
                          <a:cs typeface="Times New Roman" panose="02020603050405020304" pitchFamily="18" charset="0"/>
                        </a:rPr>
                        <a:t>9</a:t>
                      </a:r>
                      <a:endParaRPr lang="zh-CN" sz="1000" kern="100">
                        <a:effectLst/>
                        <a:latin typeface="+mn-lt"/>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mn-lt"/>
                          <a:ea typeface="仿宋" panose="02010609060101010101" pitchFamily="49" charset="-122"/>
                          <a:cs typeface="Times New Roman" panose="02020603050405020304" pitchFamily="18" charset="0"/>
                        </a:rPr>
                        <a:t>1</a:t>
                      </a:r>
                      <a:r>
                        <a:rPr lang="en-US" sz="2400" kern="100">
                          <a:solidFill>
                            <a:srgbClr val="000000"/>
                          </a:solidFill>
                          <a:effectLst/>
                          <a:latin typeface="+mn-lt"/>
                          <a:ea typeface="等线" panose="02010600030101010101" pitchFamily="2" charset="-122"/>
                          <a:cs typeface="Times New Roman" panose="02020603050405020304" pitchFamily="18" charset="0"/>
                        </a:rPr>
                        <a:t>.</a:t>
                      </a:r>
                      <a:r>
                        <a:rPr lang="en-US" sz="2400" kern="100">
                          <a:solidFill>
                            <a:srgbClr val="000000"/>
                          </a:solidFill>
                          <a:effectLst/>
                          <a:latin typeface="+mn-lt"/>
                          <a:ea typeface="仿宋" panose="02010609060101010101" pitchFamily="49" charset="-122"/>
                          <a:cs typeface="Times New Roman" panose="02020603050405020304" pitchFamily="18" charset="0"/>
                        </a:rPr>
                        <a:t>0</a:t>
                      </a:r>
                      <a:endParaRPr lang="zh-CN" sz="1000" kern="100">
                        <a:effectLst/>
                        <a:latin typeface="+mn-lt"/>
                        <a:ea typeface="等线" panose="02010600030101010101" pitchFamily="2" charset="-122"/>
                        <a:cs typeface="Times New Roman" panose="02020603050405020304" pitchFamily="18"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mn-lt"/>
                          <a:ea typeface="仿宋" panose="02010609060101010101" pitchFamily="49" charset="-122"/>
                          <a:cs typeface="Times New Roman" panose="02020603050405020304" pitchFamily="18" charset="0"/>
                        </a:rPr>
                        <a:t>1</a:t>
                      </a:r>
                      <a:r>
                        <a:rPr lang="en-US" sz="2400" kern="100">
                          <a:solidFill>
                            <a:srgbClr val="000000"/>
                          </a:solidFill>
                          <a:effectLst/>
                          <a:latin typeface="+mn-lt"/>
                          <a:ea typeface="等线" panose="02010600030101010101" pitchFamily="2" charset="-122"/>
                          <a:cs typeface="Times New Roman" panose="02020603050405020304" pitchFamily="18" charset="0"/>
                        </a:rPr>
                        <a:t>.</a:t>
                      </a:r>
                      <a:r>
                        <a:rPr lang="en-US" sz="2400" kern="100">
                          <a:solidFill>
                            <a:srgbClr val="000000"/>
                          </a:solidFill>
                          <a:effectLst/>
                          <a:latin typeface="+mn-lt"/>
                          <a:ea typeface="仿宋" panose="02010609060101010101" pitchFamily="49" charset="-122"/>
                          <a:cs typeface="Times New Roman" panose="02020603050405020304" pitchFamily="18" charset="0"/>
                        </a:rPr>
                        <a:t>1</a:t>
                      </a:r>
                      <a:endParaRPr lang="zh-CN" sz="1000" kern="100">
                        <a:effectLst/>
                        <a:latin typeface="+mn-lt"/>
                        <a:ea typeface="等线" panose="02010600030101010101" pitchFamily="2" charset="-122"/>
                        <a:cs typeface="Times New Roman" panose="02020603050405020304" pitchFamily="18"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mn-lt"/>
                          <a:ea typeface="仿宋" panose="02010609060101010101" pitchFamily="49" charset="-122"/>
                          <a:cs typeface="Times New Roman" panose="02020603050405020304" pitchFamily="18" charset="0"/>
                        </a:rPr>
                        <a:t>1</a:t>
                      </a:r>
                      <a:r>
                        <a:rPr lang="en-US" sz="2400" kern="100">
                          <a:solidFill>
                            <a:srgbClr val="000000"/>
                          </a:solidFill>
                          <a:effectLst/>
                          <a:latin typeface="+mn-lt"/>
                          <a:ea typeface="等线" panose="02010600030101010101" pitchFamily="2" charset="-122"/>
                          <a:cs typeface="Times New Roman" panose="02020603050405020304" pitchFamily="18" charset="0"/>
                        </a:rPr>
                        <a:t>.</a:t>
                      </a:r>
                      <a:r>
                        <a:rPr lang="en-US" sz="2400" kern="100">
                          <a:solidFill>
                            <a:srgbClr val="000000"/>
                          </a:solidFill>
                          <a:effectLst/>
                          <a:latin typeface="+mn-lt"/>
                          <a:ea typeface="仿宋" panose="02010609060101010101" pitchFamily="49" charset="-122"/>
                          <a:cs typeface="Times New Roman" panose="02020603050405020304" pitchFamily="18" charset="0"/>
                        </a:rPr>
                        <a:t>2</a:t>
                      </a:r>
                      <a:endParaRPr lang="zh-CN" sz="1000" kern="100">
                        <a:effectLst/>
                        <a:latin typeface="+mn-lt"/>
                        <a:ea typeface="等线" panose="02010600030101010101" pitchFamily="2" charset="-122"/>
                        <a:cs typeface="Times New Roman" panose="02020603050405020304" pitchFamily="18"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56159543"/>
                  </a:ext>
                </a:extLst>
              </a:tr>
              <a:tr h="548640">
                <a:tc>
                  <a:txBody>
                    <a:bodyPr/>
                    <a:lstStyle/>
                    <a:p>
                      <a:pPr algn="ctr">
                        <a:lnSpc>
                          <a:spcPct val="150000"/>
                        </a:lnSpc>
                        <a:spcAft>
                          <a:spcPts val="0"/>
                        </a:spcAft>
                      </a:pPr>
                      <a:r>
                        <a:rPr lang="en-US" sz="2400" i="1" kern="100">
                          <a:solidFill>
                            <a:srgbClr val="000000"/>
                          </a:solidFill>
                          <a:effectLst/>
                          <a:latin typeface="+mn-lt"/>
                          <a:ea typeface="仿宋" panose="02010609060101010101" pitchFamily="49" charset="-122"/>
                          <a:cs typeface="Times New Roman" panose="02020603050405020304" pitchFamily="18" charset="0"/>
                        </a:rPr>
                        <a:t>L</a:t>
                      </a:r>
                      <a:r>
                        <a:rPr lang="en-US" sz="2400" kern="100">
                          <a:solidFill>
                            <a:srgbClr val="000000"/>
                          </a:solidFill>
                          <a:effectLst/>
                          <a:latin typeface="+mn-lt"/>
                          <a:ea typeface="仿宋" panose="02010609060101010101" pitchFamily="49" charset="-122"/>
                          <a:cs typeface="Times New Roman" panose="02020603050405020304" pitchFamily="18" charset="0"/>
                        </a:rPr>
                        <a:t>/cm</a:t>
                      </a:r>
                      <a:endParaRPr lang="zh-CN" sz="1000" kern="100">
                        <a:effectLst/>
                        <a:latin typeface="+mn-lt"/>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mn-lt"/>
                          <a:ea typeface="仿宋" panose="02010609060101010101" pitchFamily="49" charset="-122"/>
                          <a:cs typeface="Times New Roman" panose="02020603050405020304" pitchFamily="18" charset="0"/>
                        </a:rPr>
                        <a:t>2</a:t>
                      </a:r>
                      <a:r>
                        <a:rPr lang="en-US" sz="2400" kern="100">
                          <a:solidFill>
                            <a:srgbClr val="000000"/>
                          </a:solidFill>
                          <a:effectLst/>
                          <a:latin typeface="+mn-lt"/>
                          <a:ea typeface="等线" panose="02010600030101010101" pitchFamily="2" charset="-122"/>
                          <a:cs typeface="Times New Roman" panose="02020603050405020304" pitchFamily="18" charset="0"/>
                        </a:rPr>
                        <a:t>.</a:t>
                      </a:r>
                      <a:r>
                        <a:rPr lang="en-US" sz="2400" kern="100">
                          <a:solidFill>
                            <a:srgbClr val="000000"/>
                          </a:solidFill>
                          <a:effectLst/>
                          <a:latin typeface="+mn-lt"/>
                          <a:ea typeface="仿宋" panose="02010609060101010101" pitchFamily="49" charset="-122"/>
                          <a:cs typeface="Times New Roman" panose="02020603050405020304" pitchFamily="18" charset="0"/>
                        </a:rPr>
                        <a:t>40</a:t>
                      </a:r>
                      <a:endParaRPr lang="zh-CN" sz="1000" kern="100">
                        <a:effectLst/>
                        <a:latin typeface="+mn-lt"/>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mn-lt"/>
                          <a:ea typeface="仿宋" panose="02010609060101010101" pitchFamily="49" charset="-122"/>
                          <a:cs typeface="Times New Roman" panose="02020603050405020304" pitchFamily="18" charset="0"/>
                        </a:rPr>
                        <a:t>2</a:t>
                      </a:r>
                      <a:r>
                        <a:rPr lang="en-US" sz="2400" kern="100">
                          <a:solidFill>
                            <a:srgbClr val="000000"/>
                          </a:solidFill>
                          <a:effectLst/>
                          <a:latin typeface="+mn-lt"/>
                          <a:ea typeface="等线" panose="02010600030101010101" pitchFamily="2" charset="-122"/>
                          <a:cs typeface="Times New Roman" panose="02020603050405020304" pitchFamily="18" charset="0"/>
                        </a:rPr>
                        <a:t>.</a:t>
                      </a:r>
                      <a:r>
                        <a:rPr lang="en-US" sz="2400" kern="100">
                          <a:solidFill>
                            <a:srgbClr val="000000"/>
                          </a:solidFill>
                          <a:effectLst/>
                          <a:latin typeface="+mn-lt"/>
                          <a:ea typeface="仿宋" panose="02010609060101010101" pitchFamily="49" charset="-122"/>
                          <a:cs typeface="Times New Roman" panose="02020603050405020304" pitchFamily="18" charset="0"/>
                        </a:rPr>
                        <a:t>69</a:t>
                      </a:r>
                      <a:endParaRPr lang="zh-CN" sz="1000" kern="100">
                        <a:effectLst/>
                        <a:latin typeface="+mn-lt"/>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mn-lt"/>
                          <a:ea typeface="仿宋" panose="02010609060101010101" pitchFamily="49" charset="-122"/>
                          <a:cs typeface="Times New Roman" panose="02020603050405020304" pitchFamily="18" charset="0"/>
                        </a:rPr>
                        <a:t>3</a:t>
                      </a:r>
                      <a:r>
                        <a:rPr lang="en-US" sz="2400" kern="100">
                          <a:solidFill>
                            <a:srgbClr val="000000"/>
                          </a:solidFill>
                          <a:effectLst/>
                          <a:latin typeface="+mn-lt"/>
                          <a:ea typeface="等线" panose="02010600030101010101" pitchFamily="2" charset="-122"/>
                          <a:cs typeface="Times New Roman" panose="02020603050405020304" pitchFamily="18" charset="0"/>
                        </a:rPr>
                        <a:t>.</a:t>
                      </a:r>
                      <a:r>
                        <a:rPr lang="en-US" sz="2400" kern="100">
                          <a:solidFill>
                            <a:srgbClr val="000000"/>
                          </a:solidFill>
                          <a:effectLst/>
                          <a:latin typeface="+mn-lt"/>
                          <a:ea typeface="仿宋" panose="02010609060101010101" pitchFamily="49" charset="-122"/>
                          <a:cs typeface="Times New Roman" panose="02020603050405020304" pitchFamily="18" charset="0"/>
                        </a:rPr>
                        <a:t>00</a:t>
                      </a:r>
                      <a:endParaRPr lang="zh-CN" sz="1000" kern="100">
                        <a:effectLst/>
                        <a:latin typeface="+mn-lt"/>
                        <a:ea typeface="等线" panose="02010600030101010101" pitchFamily="2" charset="-122"/>
                        <a:cs typeface="Times New Roman" panose="02020603050405020304" pitchFamily="18"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mn-lt"/>
                          <a:ea typeface="仿宋" panose="02010609060101010101" pitchFamily="49" charset="-122"/>
                          <a:cs typeface="Times New Roman" panose="02020603050405020304" pitchFamily="18" charset="0"/>
                        </a:rPr>
                        <a:t>3</a:t>
                      </a:r>
                      <a:r>
                        <a:rPr lang="en-US" sz="2400" kern="100">
                          <a:solidFill>
                            <a:srgbClr val="000000"/>
                          </a:solidFill>
                          <a:effectLst/>
                          <a:latin typeface="+mn-lt"/>
                          <a:ea typeface="等线" panose="02010600030101010101" pitchFamily="2" charset="-122"/>
                          <a:cs typeface="Times New Roman" panose="02020603050405020304" pitchFamily="18" charset="0"/>
                        </a:rPr>
                        <a:t>.</a:t>
                      </a:r>
                      <a:r>
                        <a:rPr lang="en-US" sz="2400" kern="100">
                          <a:solidFill>
                            <a:srgbClr val="000000"/>
                          </a:solidFill>
                          <a:effectLst/>
                          <a:latin typeface="+mn-lt"/>
                          <a:ea typeface="仿宋" panose="02010609060101010101" pitchFamily="49" charset="-122"/>
                          <a:cs typeface="Times New Roman" panose="02020603050405020304" pitchFamily="18" charset="0"/>
                        </a:rPr>
                        <a:t>31</a:t>
                      </a:r>
                      <a:endParaRPr lang="zh-CN" sz="1000" kern="100">
                        <a:effectLst/>
                        <a:latin typeface="+mn-lt"/>
                        <a:ea typeface="等线" panose="02010600030101010101" pitchFamily="2" charset="-122"/>
                        <a:cs typeface="Times New Roman" panose="02020603050405020304" pitchFamily="18"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mn-lt"/>
                          <a:ea typeface="仿宋" panose="02010609060101010101" pitchFamily="49" charset="-122"/>
                          <a:cs typeface="Times New Roman" panose="02020603050405020304" pitchFamily="18" charset="0"/>
                        </a:rPr>
                        <a:t>3</a:t>
                      </a:r>
                      <a:r>
                        <a:rPr lang="en-US" sz="2400" kern="100">
                          <a:solidFill>
                            <a:srgbClr val="000000"/>
                          </a:solidFill>
                          <a:effectLst/>
                          <a:latin typeface="+mn-lt"/>
                          <a:ea typeface="等线" panose="02010600030101010101" pitchFamily="2" charset="-122"/>
                          <a:cs typeface="Times New Roman" panose="02020603050405020304" pitchFamily="18" charset="0"/>
                        </a:rPr>
                        <a:t>.</a:t>
                      </a:r>
                      <a:r>
                        <a:rPr lang="en-US" sz="2400" kern="100">
                          <a:solidFill>
                            <a:srgbClr val="000000"/>
                          </a:solidFill>
                          <a:effectLst/>
                          <a:latin typeface="+mn-lt"/>
                          <a:ea typeface="仿宋" panose="02010609060101010101" pitchFamily="49" charset="-122"/>
                          <a:cs typeface="Times New Roman" panose="02020603050405020304" pitchFamily="18" charset="0"/>
                        </a:rPr>
                        <a:t>60</a:t>
                      </a:r>
                      <a:endParaRPr lang="zh-CN" sz="1000" kern="100">
                        <a:effectLst/>
                        <a:latin typeface="+mn-lt"/>
                        <a:ea typeface="等线" panose="02010600030101010101" pitchFamily="2" charset="-122"/>
                        <a:cs typeface="Times New Roman" panose="02020603050405020304" pitchFamily="18"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80794894"/>
                  </a:ext>
                </a:extLst>
              </a:tr>
            </a:tbl>
          </a:graphicData>
        </a:graphic>
      </p:graphicFrame>
      <p:pic>
        <p:nvPicPr>
          <p:cNvPr id="4" name="图片 3"/>
          <p:cNvPicPr>
            <a:picLocks noChangeAspect="1"/>
          </p:cNvPicPr>
          <p:nvPr/>
        </p:nvPicPr>
        <p:blipFill>
          <a:blip r:embed="rId2"/>
          <a:stretch>
            <a:fillRect/>
          </a:stretch>
        </p:blipFill>
        <p:spPr>
          <a:xfrm>
            <a:off x="4150990" y="3599590"/>
            <a:ext cx="4270107" cy="2756052"/>
          </a:xfrm>
          <a:prstGeom prst="rect">
            <a:avLst/>
          </a:prstGeom>
        </p:spPr>
      </p:pic>
      <p:sp>
        <p:nvSpPr>
          <p:cNvPr id="5" name="矩形 4"/>
          <p:cNvSpPr/>
          <p:nvPr/>
        </p:nvSpPr>
        <p:spPr>
          <a:xfrm>
            <a:off x="360854" y="3608442"/>
            <a:ext cx="1422184" cy="646331"/>
          </a:xfrm>
          <a:prstGeom prst="rect">
            <a:avLst/>
          </a:prstGeom>
        </p:spPr>
        <p:txBody>
          <a:bodyPr wrap="none">
            <a:spAutoFit/>
          </a:bodyPr>
          <a:lstStyle/>
          <a:p>
            <a:pPr algn="just">
              <a:lnSpc>
                <a:spcPct val="150000"/>
              </a:lnSpc>
              <a:spcAft>
                <a:spcPts val="0"/>
              </a:spcAft>
            </a:pPr>
            <a:r>
              <a:rPr lang="zh-CN" altLang="zh-CN" sz="2400" kern="100">
                <a:ea typeface="黑体" panose="02010609060101010101" pitchFamily="49" charset="-122"/>
                <a:cs typeface="Times New Roman" panose="02020603050405020304" pitchFamily="18" charset="0"/>
              </a:rPr>
              <a:t>如图所示</a:t>
            </a:r>
            <a:endParaRPr lang="zh-CN" altLang="zh-CN" sz="1400" kern="100">
              <a:cs typeface="Times New Roman" panose="02020603050405020304" pitchFamily="18" charset="0"/>
            </a:endParaRPr>
          </a:p>
        </p:txBody>
      </p:sp>
      <p:pic>
        <p:nvPicPr>
          <p:cNvPr id="6" name="图片 5"/>
          <p:cNvPicPr>
            <a:picLocks noChangeAspect="1"/>
          </p:cNvPicPr>
          <p:nvPr/>
        </p:nvPicPr>
        <p:blipFill>
          <a:blip r:embed="rId3"/>
          <a:stretch>
            <a:fillRect/>
          </a:stretch>
        </p:blipFill>
        <p:spPr>
          <a:xfrm>
            <a:off x="3641943" y="3548820"/>
            <a:ext cx="4644492" cy="2823122"/>
          </a:xfrm>
          <a:prstGeom prst="rect">
            <a:avLst/>
          </a:prstGeom>
        </p:spPr>
      </p:pic>
    </p:spTree>
    <p:extLst>
      <p:ext uri="{BB962C8B-B14F-4D97-AF65-F5344CB8AC3E}">
        <p14:creationId xmlns:p14="http://schemas.microsoft.com/office/powerpoint/2010/main" val="17490740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宋体" panose="02010600030101010101" pitchFamily="2" charset="-122"/>
              </a:rPr>
              <a:t>②</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依据图像，可以得到结论：密度秤的刻度是</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均匀</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不均匀</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宋体" panose="02010600030101010101" pitchFamily="2" charset="-122"/>
              </a:rPr>
              <a:t>③</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小明根据所得结论，在筷子上标出其余密度值</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7175326" y="836712"/>
            <a:ext cx="803425"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均匀</a:t>
            </a:r>
            <a:endParaRPr lang="zh-CN" altLang="en-US"/>
          </a:p>
        </p:txBody>
      </p:sp>
    </p:spTree>
    <p:extLst>
      <p:ext uri="{BB962C8B-B14F-4D97-AF65-F5344CB8AC3E}">
        <p14:creationId xmlns:p14="http://schemas.microsoft.com/office/powerpoint/2010/main" val="272539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20688"/>
            <a:ext cx="11485848" cy="3600986"/>
          </a:xfrm>
        </p:spPr>
        <p:txBody>
          <a:bodyPr/>
          <a:lstStyle/>
          <a:p>
            <a:pPr algn="dist">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）小明发现该秤上相邻两刻度线之间的距离太小，导致测量时精度较低</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为了制作出精度更高的密度秤，请你写出改进措施</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___________________________________</a:t>
            </a:r>
            <a:endPar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l">
              <a:spcAft>
                <a:spcPts val="0"/>
              </a:spcAft>
            </a:pPr>
            <a:endParaRPr lang="en-US" altLang="zh-CN" sz="800"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algn="l">
              <a:spcAft>
                <a:spcPts val="0"/>
              </a:spcAft>
            </a:pP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_________________________</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_________________</a:t>
            </a:r>
          </a:p>
          <a:p>
            <a:pPr algn="l">
              <a:spcAft>
                <a:spcPts val="0"/>
              </a:spcAft>
            </a:pP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_______________________________________________________________________________________________________________________________________________________________________________________</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请写出两条</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2854846" y="4177361"/>
            <a:ext cx="6360466" cy="2358819"/>
          </a:xfrm>
          <a:prstGeom prst="rect">
            <a:avLst/>
          </a:prstGeom>
        </p:spPr>
      </p:pic>
      <p:sp>
        <p:nvSpPr>
          <p:cNvPr id="5" name="矩形 4"/>
          <p:cNvSpPr/>
          <p:nvPr/>
        </p:nvSpPr>
        <p:spPr>
          <a:xfrm>
            <a:off x="415200" y="1123888"/>
            <a:ext cx="11377264" cy="3035446"/>
          </a:xfrm>
          <a:prstGeom prst="rect">
            <a:avLst/>
          </a:prstGeom>
        </p:spPr>
        <p:txBody>
          <a:bodyPr wrap="square">
            <a:spAutoFit/>
          </a:bodyPr>
          <a:lstStyle/>
          <a:p>
            <a:pPr algn="just">
              <a:lnSpc>
                <a:spcPct val="150000"/>
              </a:lnSpc>
              <a:spcAft>
                <a:spcPts val="0"/>
              </a:spcAft>
            </a:pPr>
            <a:r>
              <a:rPr lang="en-US" altLang="zh-CN" sz="2400" kern="100" smtClean="0">
                <a:ea typeface="黑体" panose="02010609060101010101" pitchFamily="49" charset="-122"/>
                <a:cs typeface="Times New Roman" panose="02020603050405020304" pitchFamily="18" charset="0"/>
              </a:rPr>
              <a:t>                                                                            </a:t>
            </a:r>
            <a:r>
              <a:rPr lang="zh-CN" altLang="zh-CN" sz="2400" kern="100" smtClean="0">
                <a:ea typeface="黑体" panose="02010609060101010101" pitchFamily="49" charset="-122"/>
                <a:cs typeface="Times New Roman" panose="02020603050405020304" pitchFamily="18" charset="0"/>
              </a:rPr>
              <a:t>设</a:t>
            </a:r>
            <a:r>
              <a:rPr lang="zh-CN" altLang="zh-CN" sz="2400" kern="100">
                <a:ea typeface="黑体" panose="02010609060101010101" pitchFamily="49" charset="-122"/>
                <a:cs typeface="Times New Roman" panose="02020603050405020304" pitchFamily="18" charset="0"/>
              </a:rPr>
              <a:t>钩码的质量为</a:t>
            </a:r>
            <a:r>
              <a:rPr lang="en-US" altLang="zh-CN" sz="2400" i="1" kern="100">
                <a:cs typeface="Times New Roman" panose="02020603050405020304" pitchFamily="18" charset="0"/>
              </a:rPr>
              <a:t>m</a:t>
            </a:r>
            <a:r>
              <a:rPr lang="zh-CN" altLang="zh-CN" sz="2400" kern="100" baseline="-25000">
                <a:ea typeface="黑体" panose="02010609060101010101" pitchFamily="49" charset="-122"/>
                <a:cs typeface="Times New Roman" panose="02020603050405020304" pitchFamily="18" charset="0"/>
              </a:rPr>
              <a:t>钩码</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小桶中液体</a:t>
            </a:r>
            <a:r>
              <a:rPr lang="zh-CN" altLang="zh-CN" sz="2400" kern="100" smtClean="0">
                <a:ea typeface="黑体" panose="02010609060101010101" pitchFamily="49" charset="-122"/>
                <a:cs typeface="Times New Roman" panose="02020603050405020304" pitchFamily="18" charset="0"/>
              </a:rPr>
              <a:t>至</a:t>
            </a:r>
            <a:endParaRPr lang="en-US" altLang="zh-CN" sz="2400" kern="100">
              <a:ea typeface="黑体" panose="02010609060101010101" pitchFamily="49" charset="-122"/>
              <a:cs typeface="Times New Roman" panose="02020603050405020304" pitchFamily="18" charset="0"/>
            </a:endParaRPr>
          </a:p>
          <a:p>
            <a:pPr lvl="0" algn="just">
              <a:lnSpc>
                <a:spcPct val="150000"/>
              </a:lnSpc>
              <a:spcAft>
                <a:spcPts val="0"/>
              </a:spcAft>
            </a:pPr>
            <a:endParaRPr lang="en-US" altLang="zh-CN" sz="1050" kern="100" smtClean="0">
              <a:ea typeface="黑体" panose="02010609060101010101" pitchFamily="49" charset="-122"/>
              <a:cs typeface="Times New Roman" panose="02020603050405020304" pitchFamily="18" charset="0"/>
            </a:endParaRPr>
          </a:p>
          <a:p>
            <a:pPr lvl="0" algn="just">
              <a:lnSpc>
                <a:spcPct val="150000"/>
              </a:lnSpc>
              <a:spcAft>
                <a:spcPts val="0"/>
              </a:spcAft>
            </a:pPr>
            <a:endParaRPr lang="en-US" altLang="zh-CN" sz="1050" kern="100">
              <a:ea typeface="黑体" panose="02010609060101010101" pitchFamily="49" charset="-122"/>
              <a:cs typeface="Times New Roman" panose="02020603050405020304" pitchFamily="18" charset="0"/>
            </a:endParaRPr>
          </a:p>
          <a:p>
            <a:pPr lvl="0" algn="just">
              <a:lnSpc>
                <a:spcPct val="150000"/>
              </a:lnSpc>
              <a:spcAft>
                <a:spcPts val="0"/>
              </a:spcAft>
            </a:pPr>
            <a:endParaRPr lang="en-US" altLang="zh-CN" sz="1050" kern="100" smtClean="0">
              <a:ea typeface="黑体" panose="02010609060101010101" pitchFamily="49" charset="-122"/>
              <a:cs typeface="Times New Roman" panose="02020603050405020304" pitchFamily="18" charset="0"/>
            </a:endParaRPr>
          </a:p>
          <a:p>
            <a:pPr lvl="0" algn="just">
              <a:lnSpc>
                <a:spcPct val="150000"/>
              </a:lnSpc>
              <a:spcAft>
                <a:spcPts val="0"/>
              </a:spcAft>
            </a:pPr>
            <a:r>
              <a:rPr lang="zh-CN" altLang="zh-CN" sz="2400" kern="100" smtClean="0">
                <a:ea typeface="黑体" panose="02010609060101010101" pitchFamily="49" charset="-122"/>
                <a:cs typeface="Times New Roman" panose="02020603050405020304" pitchFamily="18" charset="0"/>
              </a:rPr>
              <a:t>标记大</a:t>
            </a:r>
            <a:r>
              <a:rPr lang="zh-CN" altLang="zh-CN" sz="2400" kern="100">
                <a:ea typeface="黑体" panose="02010609060101010101" pitchFamily="49" charset="-122"/>
                <a:cs typeface="Times New Roman" panose="02020603050405020304" pitchFamily="18" charset="0"/>
              </a:rPr>
              <a:t>密度时</a:t>
            </a:r>
            <a:r>
              <a:rPr lang="zh-CN" altLang="zh-CN" sz="2400" kern="100">
                <a:cs typeface="Times New Roman" panose="02020603050405020304" pitchFamily="18" charset="0"/>
              </a:rPr>
              <a:t>，</a:t>
            </a:r>
            <a:r>
              <a:rPr lang="en-US" altLang="zh-CN" sz="2400" i="1" kern="100">
                <a:ea typeface="黑体" panose="02010609060101010101" pitchFamily="49" charset="-122"/>
                <a:cs typeface="Times New Roman" panose="02020603050405020304" pitchFamily="18" charset="0"/>
              </a:rPr>
              <a:t>L</a:t>
            </a:r>
            <a:r>
              <a:rPr lang="zh-CN" altLang="zh-CN" sz="2400" kern="100">
                <a:ea typeface="黑体" panose="02010609060101010101" pitchFamily="49" charset="-122"/>
                <a:cs typeface="Times New Roman" panose="02020603050405020304" pitchFamily="18" charset="0"/>
              </a:rPr>
              <a:t>达到的最大值一定</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增大小桶内液体的体积</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可以减小测量的液体密度的最大值</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此时的长度</a:t>
            </a:r>
            <a:r>
              <a:rPr lang="en-US" altLang="zh-CN" sz="2400" i="1" kern="100">
                <a:ea typeface="黑体" panose="02010609060101010101" pitchFamily="49" charset="-122"/>
                <a:cs typeface="Times New Roman" panose="02020603050405020304" pitchFamily="18" charset="0"/>
              </a:rPr>
              <a:t>L</a:t>
            </a:r>
            <a:r>
              <a:rPr lang="zh-CN" altLang="zh-CN" sz="2400" kern="100">
                <a:ea typeface="黑体" panose="02010609060101010101" pitchFamily="49" charset="-122"/>
                <a:cs typeface="Times New Roman" panose="02020603050405020304" pitchFamily="18" charset="0"/>
              </a:rPr>
              <a:t>一定</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单位长度对应的密度值变小</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分度值变小</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密度秤精度更高</a:t>
            </a:r>
            <a:r>
              <a:rPr lang="en-US"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同理减少钩码个数可使密度秤精度更高</a:t>
            </a:r>
            <a:r>
              <a:rPr lang="en-US"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　</a:t>
            </a:r>
            <a:endParaRPr lang="zh-CN" altLang="zh-CN" sz="1400" kern="10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6" name="矩形 5"/>
              <p:cNvSpPr/>
              <p:nvPr/>
            </p:nvSpPr>
            <p:spPr>
              <a:xfrm>
                <a:off x="423826" y="1747943"/>
                <a:ext cx="11545330" cy="666657"/>
              </a:xfrm>
              <a:prstGeom prst="rect">
                <a:avLst/>
              </a:prstGeom>
            </p:spPr>
            <p:txBody>
              <a:bodyPr wrap="square">
                <a:spAutoFit/>
              </a:bodyPr>
              <a:lstStyle/>
              <a:p>
                <a:r>
                  <a:rPr lang="zh-CN" altLang="zh-CN" sz="2400" kern="100">
                    <a:ea typeface="黑体" panose="02010609060101010101" pitchFamily="49" charset="-122"/>
                    <a:cs typeface="Times New Roman" panose="02020603050405020304" pitchFamily="18" charset="0"/>
                  </a:rPr>
                  <a:t>处的体积为</a:t>
                </a:r>
                <a:r>
                  <a:rPr lang="en-US" altLang="zh-CN" sz="2400" i="1" kern="100">
                    <a:ea typeface="黑体" panose="02010609060101010101" pitchFamily="49" charset="-122"/>
                    <a:cs typeface="Times New Roman" panose="02020603050405020304" pitchFamily="18" charset="0"/>
                  </a:rPr>
                  <a:t>V</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由杠杆再次平衡得</a:t>
                </a:r>
                <a:r>
                  <a:rPr lang="zh-CN" altLang="zh-CN" sz="2400" kern="100">
                    <a:cs typeface="Times New Roman" panose="02020603050405020304" pitchFamily="18" charset="0"/>
                  </a:rPr>
                  <a:t>：</a:t>
                </a:r>
                <a:r>
                  <a:rPr lang="en-US" altLang="zh-CN" sz="2400" i="1" kern="100">
                    <a:ea typeface="黑体" panose="02010609060101010101" pitchFamily="49" charset="-122"/>
                    <a:cs typeface="Times New Roman" panose="02020603050405020304" pitchFamily="18" charset="0"/>
                  </a:rPr>
                  <a:t>Vρ</a:t>
                </a:r>
                <a:r>
                  <a:rPr lang="zh-CN" altLang="zh-CN" sz="2400" kern="100" baseline="-25000">
                    <a:ea typeface="黑体" panose="02010609060101010101" pitchFamily="49" charset="-122"/>
                    <a:cs typeface="Times New Roman" panose="02020603050405020304" pitchFamily="18" charset="0"/>
                  </a:rPr>
                  <a:t>液</a:t>
                </a:r>
                <a:r>
                  <a:rPr lang="en-US" altLang="zh-CN" sz="2400" i="1" kern="100">
                    <a:ea typeface="黑体" panose="02010609060101010101" pitchFamily="49" charset="-122"/>
                    <a:cs typeface="Times New Roman" panose="02020603050405020304" pitchFamily="18" charset="0"/>
                  </a:rPr>
                  <a:t>g</a:t>
                </a:r>
                <a:r>
                  <a:rPr lang="en-US" altLang="zh-CN" sz="2400" kern="100">
                    <a:ea typeface="黑体" panose="02010609060101010101" pitchFamily="49" charset="-122"/>
                    <a:cs typeface="Times New Roman" panose="02020603050405020304" pitchFamily="18" charset="0"/>
                  </a:rPr>
                  <a:t>∙</a:t>
                </a:r>
                <a:r>
                  <a:rPr lang="en-US" altLang="zh-CN" sz="2400" i="1" kern="100" smtClean="0">
                    <a:ea typeface="黑体" panose="02010609060101010101" pitchFamily="49" charset="-122"/>
                    <a:cs typeface="Times New Roman" panose="02020603050405020304" pitchFamily="18" charset="0"/>
                  </a:rPr>
                  <a:t>OA</a:t>
                </a:r>
                <a:r>
                  <a:rPr lang="zh-CN" altLang="en-US" sz="2400" kern="100" smtClean="0">
                    <a:cs typeface="Times New Roman" panose="02020603050405020304" pitchFamily="18" charset="0"/>
                  </a:rPr>
                  <a:t>＝</a:t>
                </a:r>
                <a:r>
                  <a:rPr lang="en-US" altLang="zh-CN" sz="2400" i="1" kern="100" smtClean="0">
                    <a:ea typeface="黑体" panose="02010609060101010101" pitchFamily="49" charset="-122"/>
                    <a:cs typeface="Times New Roman" panose="02020603050405020304" pitchFamily="18" charset="0"/>
                  </a:rPr>
                  <a:t>m</a:t>
                </a:r>
                <a:r>
                  <a:rPr lang="zh-CN" altLang="zh-CN" sz="2400" kern="100" baseline="-25000">
                    <a:ea typeface="黑体" panose="02010609060101010101" pitchFamily="49" charset="-122"/>
                    <a:cs typeface="Times New Roman" panose="02020603050405020304" pitchFamily="18" charset="0"/>
                  </a:rPr>
                  <a:t>钩码</a:t>
                </a:r>
                <a:r>
                  <a:rPr lang="en-US" altLang="zh-CN" sz="2400" i="1" kern="100">
                    <a:ea typeface="黑体" panose="02010609060101010101" pitchFamily="49" charset="-122"/>
                    <a:cs typeface="Times New Roman" panose="02020603050405020304" pitchFamily="18" charset="0"/>
                  </a:rPr>
                  <a:t>g</a:t>
                </a:r>
                <a:r>
                  <a:rPr lang="en-US" altLang="zh-CN" sz="2400" kern="100">
                    <a:ea typeface="黑体" panose="02010609060101010101" pitchFamily="49" charset="-122"/>
                    <a:cs typeface="Times New Roman" panose="02020603050405020304" pitchFamily="18" charset="0"/>
                  </a:rPr>
                  <a:t>∙</a:t>
                </a:r>
                <a:r>
                  <a:rPr lang="en-US" altLang="zh-CN" sz="2400" i="1" kern="100">
                    <a:ea typeface="黑体" panose="02010609060101010101" pitchFamily="49" charset="-122"/>
                    <a:cs typeface="Times New Roman" panose="02020603050405020304" pitchFamily="18" charset="0"/>
                  </a:rPr>
                  <a:t>L</a:t>
                </a:r>
                <a:r>
                  <a:rPr lang="zh-CN" altLang="zh-CN" sz="2400" kern="100">
                    <a:cs typeface="Times New Roman" panose="02020603050405020304" pitchFamily="18" charset="0"/>
                  </a:rPr>
                  <a:t>，</a:t>
                </a:r>
                <a:r>
                  <a:rPr lang="en-US" altLang="zh-CN" sz="2400" i="1" kern="100">
                    <a:ea typeface="黑体" panose="02010609060101010101" pitchFamily="49" charset="-122"/>
                    <a:cs typeface="Times New Roman" panose="02020603050405020304" pitchFamily="18" charset="0"/>
                  </a:rPr>
                  <a:t>ρ</a:t>
                </a:r>
                <a:r>
                  <a:rPr lang="zh-CN" altLang="zh-CN" sz="2400" kern="100" baseline="-25000">
                    <a:ea typeface="黑体" panose="02010609060101010101" pitchFamily="49" charset="-122"/>
                    <a:cs typeface="Times New Roman" panose="02020603050405020304" pitchFamily="18" charset="0"/>
                  </a:rPr>
                  <a:t>液</a:t>
                </a:r>
                <a:r>
                  <a:rPr lang="zh-CN" altLang="en-US" sz="2400" kern="100" smtClean="0">
                    <a:cs typeface="Times New Roman" panose="02020603050405020304" pitchFamily="18" charset="0"/>
                  </a:rPr>
                  <a:t>＝</a:t>
                </a:r>
                <a14:m>
                  <m:oMath xmlns:m="http://schemas.openxmlformats.org/officeDocument/2006/math">
                    <m:f>
                      <m:fPr>
                        <m:ctrlPr>
                          <a:rPr lang="zh-CN" altLang="zh-CN" sz="2400" i="1" kern="100">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sz="2400" i="1" kern="100">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kern="100">
                                <a:latin typeface="Cambria Math" panose="02040503050406030204" pitchFamily="18" charset="0"/>
                                <a:cs typeface="Times New Roman" panose="02020603050405020304" pitchFamily="18" charset="0"/>
                              </a:rPr>
                              <m:t>𝒎</m:t>
                            </m:r>
                          </m:e>
                          <m:sub>
                            <m:r>
                              <m:rPr>
                                <m:nor/>
                              </m:rPr>
                              <a:rPr lang="zh-CN" altLang="zh-CN" sz="2400" kern="100" baseline="-5000">
                                <a:cs typeface="Times New Roman" panose="02020603050405020304" pitchFamily="18" charset="0"/>
                              </a:rPr>
                              <m:t>钩码</m:t>
                            </m:r>
                          </m:sub>
                        </m:sSub>
                        <m:r>
                          <a:rPr lang="en-US" altLang="zh-CN" sz="2400" i="1" kern="100">
                            <a:latin typeface="Cambria Math" panose="02040503050406030204" pitchFamily="18" charset="0"/>
                            <a:cs typeface="Times New Roman" panose="02020603050405020304" pitchFamily="18" charset="0"/>
                          </a:rPr>
                          <m:t>𝑳</m:t>
                        </m:r>
                      </m:num>
                      <m:den>
                        <m:r>
                          <a:rPr lang="en-US" altLang="zh-CN" sz="2400" i="1" kern="100">
                            <a:latin typeface="Cambria Math" panose="02040503050406030204" pitchFamily="18" charset="0"/>
                            <a:cs typeface="Times New Roman" panose="02020603050405020304" pitchFamily="18" charset="0"/>
                          </a:rPr>
                          <m:t>𝑽</m:t>
                        </m:r>
                        <m:r>
                          <m:rPr>
                            <m:nor/>
                          </m:rPr>
                          <a:rPr lang="en-US" altLang="zh-CN" sz="2400" kern="100">
                            <a:cs typeface="Times New Roman" panose="02020603050405020304" pitchFamily="18" charset="0"/>
                          </a:rPr>
                          <m:t>∙</m:t>
                        </m:r>
                        <m:r>
                          <a:rPr lang="en-US" altLang="zh-CN" sz="2400" i="1" kern="100">
                            <a:latin typeface="Cambria Math" panose="02040503050406030204" pitchFamily="18" charset="0"/>
                            <a:cs typeface="Times New Roman" panose="02020603050405020304" pitchFamily="18" charset="0"/>
                          </a:rPr>
                          <m:t>𝑶𝑨</m:t>
                        </m:r>
                      </m:den>
                    </m:f>
                  </m:oMath>
                </a14:m>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密度秤测量最</a:t>
                </a:r>
                <a:endParaRPr lang="zh-CN" altLang="en-US"/>
              </a:p>
            </p:txBody>
          </p:sp>
        </mc:Choice>
        <mc:Fallback xmlns="">
          <p:sp>
            <p:nvSpPr>
              <p:cNvPr id="6" name="矩形 5"/>
              <p:cNvSpPr>
                <a:spLocks noRot="1" noChangeAspect="1" noMove="1" noResize="1" noEditPoints="1" noAdjustHandles="1" noChangeArrowheads="1" noChangeShapeType="1" noTextEdit="1"/>
              </p:cNvSpPr>
              <p:nvPr/>
            </p:nvSpPr>
            <p:spPr>
              <a:xfrm>
                <a:off x="423826" y="1747943"/>
                <a:ext cx="11545330" cy="666657"/>
              </a:xfrm>
              <a:prstGeom prst="rect">
                <a:avLst/>
              </a:prstGeom>
              <a:blipFill>
                <a:blip r:embed="rId3"/>
                <a:stretch>
                  <a:fillRect l="-845" r="-53" b="-8257"/>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5142427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26</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）探究</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冰熔化和水吸热升温时的特点</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，小明用水浴法对试管中的冰加热，如图甲所示</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lgn="l">
              <a:spcAft>
                <a:spcPts val="0"/>
              </a:spcAft>
            </a:pPr>
            <a:endPar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l">
              <a:spcAft>
                <a:spcPts val="0"/>
              </a:spcAft>
            </a:pPr>
            <a:endPar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l">
              <a:spcAft>
                <a:spcPts val="0"/>
              </a:spcAft>
            </a:pPr>
            <a:endPar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l">
              <a:spcAft>
                <a:spcPts val="0"/>
              </a:spcAft>
            </a:pPr>
            <a:endPar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l">
              <a:spcAft>
                <a:spcPts val="0"/>
              </a:spcAft>
            </a:pPr>
            <a:endPar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l">
              <a:spcAft>
                <a:spcPts val="0"/>
              </a:spcAft>
            </a:pP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）实验前调整横杆</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，目的是使温度计玻璃泡与</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冰块</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_________________________</a:t>
            </a:r>
          </a:p>
          <a:p>
            <a:pPr algn="l">
              <a:spcAft>
                <a:spcPts val="0"/>
              </a:spcAft>
            </a:pP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1270670" y="1916832"/>
            <a:ext cx="9979452" cy="2592288"/>
          </a:xfrm>
          <a:prstGeom prst="rect">
            <a:avLst/>
          </a:prstGeom>
        </p:spPr>
      </p:pic>
      <p:sp>
        <p:nvSpPr>
          <p:cNvPr id="4" name="矩形 3"/>
          <p:cNvSpPr/>
          <p:nvPr/>
        </p:nvSpPr>
        <p:spPr>
          <a:xfrm>
            <a:off x="7696634" y="4679233"/>
            <a:ext cx="3895618" cy="461665"/>
          </a:xfrm>
          <a:prstGeom prst="rect">
            <a:avLst/>
          </a:prstGeom>
        </p:spPr>
        <p:txBody>
          <a:bodyPr wrap="none">
            <a:spAutoFit/>
          </a:bodyPr>
          <a:lstStyle/>
          <a:p>
            <a:r>
              <a:rPr lang="zh-CN" altLang="zh-CN" sz="2400">
                <a:latin typeface="等线" panose="02010600030101010101" pitchFamily="2" charset="-122"/>
                <a:ea typeface="黑体" panose="02010609060101010101" pitchFamily="49" charset="-122"/>
                <a:cs typeface="Times New Roman" panose="02020603050405020304" pitchFamily="18" charset="0"/>
              </a:rPr>
              <a:t>充分接触</a:t>
            </a:r>
            <a:r>
              <a:rPr lang="zh-CN" altLang="zh-CN" sz="2400">
                <a:ea typeface="等线" panose="02010600030101010101" pitchFamily="2" charset="-122"/>
                <a:cs typeface="Times New Roman" panose="02020603050405020304" pitchFamily="18" charset="0"/>
              </a:rPr>
              <a:t>，</a:t>
            </a:r>
            <a:r>
              <a:rPr lang="zh-CN" altLang="zh-CN" sz="2400">
                <a:latin typeface="等线" panose="02010600030101010101" pitchFamily="2" charset="-122"/>
                <a:ea typeface="黑体" panose="02010609060101010101" pitchFamily="49" charset="-122"/>
                <a:cs typeface="Times New Roman" panose="02020603050405020304" pitchFamily="18" charset="0"/>
              </a:rPr>
              <a:t>但不能接触到</a:t>
            </a:r>
            <a:r>
              <a:rPr lang="zh-CN" altLang="zh-CN" sz="2400" smtClean="0">
                <a:latin typeface="等线" panose="02010600030101010101" pitchFamily="2" charset="-122"/>
                <a:ea typeface="黑体" panose="02010609060101010101" pitchFamily="49" charset="-122"/>
                <a:cs typeface="Times New Roman" panose="02020603050405020304" pitchFamily="18" charset="0"/>
              </a:rPr>
              <a:t>容</a:t>
            </a:r>
            <a:endParaRPr lang="zh-CN" altLang="en-US"/>
          </a:p>
        </p:txBody>
      </p:sp>
      <p:sp>
        <p:nvSpPr>
          <p:cNvPr id="5" name="矩形 4"/>
          <p:cNvSpPr/>
          <p:nvPr/>
        </p:nvSpPr>
        <p:spPr>
          <a:xfrm>
            <a:off x="478582" y="5218167"/>
            <a:ext cx="2040943" cy="461665"/>
          </a:xfrm>
          <a:prstGeom prst="rect">
            <a:avLst/>
          </a:prstGeom>
        </p:spPr>
        <p:txBody>
          <a:bodyPr wrap="none">
            <a:spAutoFit/>
          </a:bodyPr>
          <a:lstStyle/>
          <a:p>
            <a:r>
              <a:rPr lang="zh-CN" altLang="zh-CN" sz="2400">
                <a:latin typeface="等线" panose="02010600030101010101" pitchFamily="2" charset="-122"/>
                <a:ea typeface="黑体" panose="02010609060101010101" pitchFamily="49" charset="-122"/>
                <a:cs typeface="Times New Roman" panose="02020603050405020304" pitchFamily="18" charset="0"/>
              </a:rPr>
              <a:t>器底或容器壁</a:t>
            </a:r>
            <a:endParaRPr lang="zh-CN" altLang="en-US"/>
          </a:p>
        </p:txBody>
      </p:sp>
    </p:spTree>
    <p:extLst>
      <p:ext uri="{BB962C8B-B14F-4D97-AF65-F5344CB8AC3E}">
        <p14:creationId xmlns:p14="http://schemas.microsoft.com/office/powerpoint/2010/main" val="18914792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92696"/>
            <a:ext cx="11485848" cy="3416320"/>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）加热前，用温度计测得冰的初温如图乙，冰的初温是</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lgn="l">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）用温度计测量出不同时刻试管中冰和水的温度，绘制出温度随时间变化的图像，如图丙</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观察图丙可知：</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bc</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段发生的物态变化是</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cd</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段不是直线，此过程中水吸热升温的特点</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______________________</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___________________________</a:t>
            </a:r>
            <a:endPar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l">
              <a:spcAft>
                <a:spcPts val="0"/>
              </a:spcAft>
            </a:pP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t</a:t>
            </a:r>
            <a:r>
              <a:rPr lang="en-US" altLang="zh-CN" kern="100" baseline="-250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到</a:t>
            </a:r>
            <a:r>
              <a:rPr lang="en-US" altLang="zh-CN" i="1"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t</a:t>
            </a:r>
            <a:r>
              <a:rPr lang="en-US" altLang="zh-CN" kern="100" baseline="-250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这段时间内，若烧杯中的水正在沸腾，那么试管内的水</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沸腾</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1261682" y="4005064"/>
            <a:ext cx="9979452" cy="2592288"/>
          </a:xfrm>
          <a:prstGeom prst="rect">
            <a:avLst/>
          </a:prstGeom>
        </p:spPr>
      </p:pic>
      <p:sp>
        <p:nvSpPr>
          <p:cNvPr id="4" name="矩形 3"/>
          <p:cNvSpPr/>
          <p:nvPr/>
        </p:nvSpPr>
        <p:spPr>
          <a:xfrm>
            <a:off x="8471470" y="764704"/>
            <a:ext cx="974947" cy="461665"/>
          </a:xfrm>
          <a:prstGeom prst="rect">
            <a:avLst/>
          </a:prstGeom>
        </p:spPr>
        <p:txBody>
          <a:bodyPr wrap="none">
            <a:spAutoFit/>
          </a:bodyPr>
          <a:lstStyle/>
          <a:p>
            <a:r>
              <a:rPr lang="zh-CN" altLang="zh-CN" sz="2400">
                <a:latin typeface="+mn-lt"/>
                <a:ea typeface="黑体" panose="02010609060101010101" pitchFamily="49" charset="-122"/>
                <a:cs typeface="Times New Roman" panose="02020603050405020304" pitchFamily="18" charset="0"/>
              </a:rPr>
              <a:t>－</a:t>
            </a:r>
            <a:r>
              <a:rPr lang="en-US" altLang="zh-CN" sz="2400">
                <a:latin typeface="+mn-lt"/>
                <a:cs typeface="Times New Roman" panose="02020603050405020304" pitchFamily="18" charset="0"/>
              </a:rPr>
              <a:t>2</a:t>
            </a:r>
            <a:r>
              <a:rPr lang="zh-CN" altLang="zh-CN" sz="2400">
                <a:latin typeface="+mn-lt"/>
                <a:ea typeface="黑体" panose="02010609060101010101" pitchFamily="49" charset="-122"/>
                <a:cs typeface="Times New Roman" panose="02020603050405020304" pitchFamily="18" charset="0"/>
              </a:rPr>
              <a:t>　</a:t>
            </a:r>
            <a:endParaRPr lang="zh-CN" altLang="en-US">
              <a:latin typeface="+mn-lt"/>
            </a:endParaRPr>
          </a:p>
        </p:txBody>
      </p:sp>
      <p:sp>
        <p:nvSpPr>
          <p:cNvPr id="5" name="矩形 4"/>
          <p:cNvSpPr/>
          <p:nvPr/>
        </p:nvSpPr>
        <p:spPr>
          <a:xfrm>
            <a:off x="7031310" y="1851211"/>
            <a:ext cx="803425" cy="461665"/>
          </a:xfrm>
          <a:prstGeom prst="rect">
            <a:avLst/>
          </a:prstGeom>
        </p:spPr>
        <p:txBody>
          <a:bodyPr wrap="none">
            <a:spAutoFit/>
          </a:bodyPr>
          <a:lstStyle/>
          <a:p>
            <a:r>
              <a:rPr lang="zh-CN" altLang="zh-CN" sz="2400">
                <a:latin typeface="等线" panose="02010600030101010101" pitchFamily="2" charset="-122"/>
                <a:ea typeface="黑体" panose="02010609060101010101" pitchFamily="49" charset="-122"/>
                <a:cs typeface="Times New Roman" panose="02020603050405020304" pitchFamily="18" charset="0"/>
              </a:rPr>
              <a:t>熔化</a:t>
            </a:r>
            <a:endParaRPr lang="zh-CN" altLang="en-US"/>
          </a:p>
        </p:txBody>
      </p:sp>
      <p:sp>
        <p:nvSpPr>
          <p:cNvPr id="6" name="矩形 5"/>
          <p:cNvSpPr/>
          <p:nvPr/>
        </p:nvSpPr>
        <p:spPr>
          <a:xfrm>
            <a:off x="4078982" y="2431050"/>
            <a:ext cx="7704856" cy="461665"/>
          </a:xfrm>
          <a:prstGeom prst="rect">
            <a:avLst/>
          </a:prstGeom>
        </p:spPr>
        <p:txBody>
          <a:bodyPr wrap="square">
            <a:spAutoFit/>
          </a:bodyPr>
          <a:lstStyle/>
          <a:p>
            <a:r>
              <a:rPr lang="zh-CN" altLang="zh-CN" sz="2400">
                <a:latin typeface="等线" panose="02010600030101010101" pitchFamily="2" charset="-122"/>
                <a:ea typeface="黑体" panose="02010609060101010101" pitchFamily="49" charset="-122"/>
                <a:cs typeface="Times New Roman" panose="02020603050405020304" pitchFamily="18" charset="0"/>
              </a:rPr>
              <a:t>开始时温度上升比较快</a:t>
            </a:r>
            <a:r>
              <a:rPr lang="zh-CN" altLang="zh-CN" sz="2400">
                <a:ea typeface="等线" panose="02010600030101010101" pitchFamily="2" charset="-122"/>
                <a:cs typeface="Times New Roman" panose="02020603050405020304" pitchFamily="18" charset="0"/>
              </a:rPr>
              <a:t>，</a:t>
            </a:r>
            <a:r>
              <a:rPr lang="zh-CN" altLang="zh-CN" sz="2400">
                <a:latin typeface="等线" panose="02010600030101010101" pitchFamily="2" charset="-122"/>
                <a:ea typeface="黑体" panose="02010609060101010101" pitchFamily="49" charset="-122"/>
                <a:cs typeface="Times New Roman" panose="02020603050405020304" pitchFamily="18" charset="0"/>
              </a:rPr>
              <a:t>随着温度上升</a:t>
            </a:r>
            <a:r>
              <a:rPr lang="zh-CN" altLang="zh-CN" sz="2400">
                <a:ea typeface="等线" panose="02010600030101010101" pitchFamily="2" charset="-122"/>
                <a:cs typeface="Times New Roman" panose="02020603050405020304" pitchFamily="18" charset="0"/>
              </a:rPr>
              <a:t>，</a:t>
            </a:r>
            <a:r>
              <a:rPr lang="zh-CN" altLang="zh-CN" sz="2400">
                <a:latin typeface="等线" panose="02010600030101010101" pitchFamily="2" charset="-122"/>
                <a:ea typeface="黑体" panose="02010609060101010101" pitchFamily="49" charset="-122"/>
                <a:cs typeface="Times New Roman" panose="02020603050405020304" pitchFamily="18" charset="0"/>
              </a:rPr>
              <a:t>温度越高</a:t>
            </a:r>
            <a:r>
              <a:rPr lang="zh-CN" altLang="zh-CN" sz="2400" smtClean="0">
                <a:ea typeface="等线" panose="02010600030101010101" pitchFamily="2" charset="-122"/>
                <a:cs typeface="Times New Roman" panose="02020603050405020304" pitchFamily="18" charset="0"/>
              </a:rPr>
              <a:t>，</a:t>
            </a:r>
            <a:endParaRPr lang="zh-CN" altLang="en-US"/>
          </a:p>
        </p:txBody>
      </p:sp>
      <p:sp>
        <p:nvSpPr>
          <p:cNvPr id="7" name="矩形 6"/>
          <p:cNvSpPr/>
          <p:nvPr/>
        </p:nvSpPr>
        <p:spPr>
          <a:xfrm>
            <a:off x="550590" y="2951220"/>
            <a:ext cx="1422184" cy="461665"/>
          </a:xfrm>
          <a:prstGeom prst="rect">
            <a:avLst/>
          </a:prstGeom>
        </p:spPr>
        <p:txBody>
          <a:bodyPr wrap="none">
            <a:spAutoFit/>
          </a:bodyPr>
          <a:lstStyle/>
          <a:p>
            <a:r>
              <a:rPr lang="zh-CN" altLang="zh-CN" sz="2400">
                <a:latin typeface="等线" panose="02010600030101010101" pitchFamily="2" charset="-122"/>
                <a:ea typeface="黑体" panose="02010609060101010101" pitchFamily="49" charset="-122"/>
                <a:cs typeface="Times New Roman" panose="02020603050405020304" pitchFamily="18" charset="0"/>
              </a:rPr>
              <a:t>升温越慢</a:t>
            </a:r>
            <a:endParaRPr lang="zh-CN" altLang="en-US"/>
          </a:p>
        </p:txBody>
      </p:sp>
      <p:sp>
        <p:nvSpPr>
          <p:cNvPr id="8" name="矩形 7"/>
          <p:cNvSpPr/>
          <p:nvPr/>
        </p:nvSpPr>
        <p:spPr>
          <a:xfrm>
            <a:off x="818106" y="3530118"/>
            <a:ext cx="803425" cy="461665"/>
          </a:xfrm>
          <a:prstGeom prst="rect">
            <a:avLst/>
          </a:prstGeom>
        </p:spPr>
        <p:txBody>
          <a:bodyPr wrap="none">
            <a:spAutoFit/>
          </a:bodyPr>
          <a:lstStyle/>
          <a:p>
            <a:r>
              <a:rPr lang="zh-CN" altLang="zh-CN" sz="2400">
                <a:latin typeface="等线" panose="02010600030101010101" pitchFamily="2" charset="-122"/>
                <a:ea typeface="黑体" panose="02010609060101010101" pitchFamily="49" charset="-122"/>
                <a:cs typeface="Times New Roman" panose="02020603050405020304" pitchFamily="18" charset="0"/>
              </a:rPr>
              <a:t>不会</a:t>
            </a:r>
            <a:endParaRPr lang="zh-CN" altLang="en-US"/>
          </a:p>
        </p:txBody>
      </p:sp>
    </p:spTree>
    <p:extLst>
      <p:ext uri="{BB962C8B-B14F-4D97-AF65-F5344CB8AC3E}">
        <p14:creationId xmlns:p14="http://schemas.microsoft.com/office/powerpoint/2010/main" val="32142824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200329"/>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）如图丁所示，烧杯中的水沸腾时，小明将注射器内的冷水注入烧杯中，发现烧杯中的水停止沸腾，则烧杯中水的沸点</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升高</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降低</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不变</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618698" y="1988840"/>
            <a:ext cx="10977397" cy="2851517"/>
          </a:xfrm>
          <a:prstGeom prst="rect">
            <a:avLst/>
          </a:prstGeom>
        </p:spPr>
      </p:pic>
      <p:sp>
        <p:nvSpPr>
          <p:cNvPr id="4" name="矩形 3"/>
          <p:cNvSpPr/>
          <p:nvPr/>
        </p:nvSpPr>
        <p:spPr>
          <a:xfrm>
            <a:off x="5807174" y="1383824"/>
            <a:ext cx="1112805" cy="461665"/>
          </a:xfrm>
          <a:prstGeom prst="rect">
            <a:avLst/>
          </a:prstGeom>
        </p:spPr>
        <p:txBody>
          <a:bodyPr wrap="none">
            <a:spAutoFit/>
          </a:bodyPr>
          <a:lstStyle/>
          <a:p>
            <a:r>
              <a:rPr lang="zh-CN" altLang="zh-CN" sz="2400">
                <a:latin typeface="等线" panose="02010600030101010101" pitchFamily="2" charset="-122"/>
                <a:ea typeface="黑体" panose="02010609060101010101" pitchFamily="49" charset="-122"/>
                <a:cs typeface="Times New Roman" panose="02020603050405020304" pitchFamily="18" charset="0"/>
              </a:rPr>
              <a:t>不变　</a:t>
            </a:r>
            <a:endParaRPr lang="zh-CN" altLang="en-US"/>
          </a:p>
        </p:txBody>
      </p:sp>
    </p:spTree>
    <p:extLst>
      <p:ext uri="{BB962C8B-B14F-4D97-AF65-F5344CB8AC3E}">
        <p14:creationId xmlns:p14="http://schemas.microsoft.com/office/powerpoint/2010/main" val="31965473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27</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）某组同学在</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测量小灯泡的电功率</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实验中，实验器材有：电压恒为</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3</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的电源一个、小灯泡（</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额定电压为</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kern="100">
                <a:solidFill>
                  <a:srgbClr val="000000"/>
                </a:solidFill>
                <a:ea typeface="宋体" panose="02010600030101010101" pitchFamily="2" charset="-122"/>
                <a:cs typeface="Times New Roman" panose="02020603050405020304" pitchFamily="18" charset="0"/>
              </a:rPr>
              <a:t>.5</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V</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）、电压表、电流表、滑动变阻器、开关各一个，导线若干</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）如图甲所示是小丽连接的实物电路，图中有一根导线连接错误，请你在连接错误的导线上打</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a:solidFill>
                  <a:srgbClr val="000000"/>
                </a:solidFill>
                <a:latin typeface="Segoe UI Symbol" panose="020B0502040204020203" pitchFamily="34" charset="0"/>
                <a:ea typeface="宋体" panose="02010600030101010101" pitchFamily="2" charset="-122"/>
                <a:cs typeface="Segoe UI Symbol" panose="020B0502040204020203" pitchFamily="34" charset="0"/>
              </a:rPr>
              <a:t>✕</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并补画出正确的连线</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2450092" y="3626520"/>
            <a:ext cx="8593681" cy="2826816"/>
          </a:xfrm>
          <a:prstGeom prst="rect">
            <a:avLst/>
          </a:prstGeom>
        </p:spPr>
      </p:pic>
      <p:sp>
        <p:nvSpPr>
          <p:cNvPr id="4" name="矩形 3"/>
          <p:cNvSpPr/>
          <p:nvPr/>
        </p:nvSpPr>
        <p:spPr>
          <a:xfrm>
            <a:off x="360854" y="3501008"/>
            <a:ext cx="1422184" cy="646331"/>
          </a:xfrm>
          <a:prstGeom prst="rect">
            <a:avLst/>
          </a:prstGeom>
        </p:spPr>
        <p:txBody>
          <a:bodyPr wrap="none">
            <a:spAutoFit/>
          </a:bodyPr>
          <a:lstStyle/>
          <a:p>
            <a:pPr algn="just">
              <a:lnSpc>
                <a:spcPct val="150000"/>
              </a:lnSpc>
              <a:spcAft>
                <a:spcPts val="0"/>
              </a:spcAft>
            </a:pPr>
            <a:r>
              <a:rPr lang="zh-CN" altLang="zh-CN" sz="2400" kern="100">
                <a:ea typeface="黑体" panose="02010609060101010101" pitchFamily="49" charset="-122"/>
                <a:cs typeface="Times New Roman" panose="02020603050405020304" pitchFamily="18" charset="0"/>
              </a:rPr>
              <a:t>如图所示</a:t>
            </a:r>
            <a:endParaRPr lang="zh-CN" altLang="zh-CN" sz="1400" kern="100">
              <a:cs typeface="Times New Roman" panose="02020603050405020304" pitchFamily="18" charset="0"/>
            </a:endParaRPr>
          </a:p>
        </p:txBody>
      </p:sp>
      <p:pic>
        <p:nvPicPr>
          <p:cNvPr id="5" name="图片 4"/>
          <p:cNvPicPr>
            <a:picLocks noChangeAspect="1"/>
          </p:cNvPicPr>
          <p:nvPr/>
        </p:nvPicPr>
        <p:blipFill>
          <a:blip r:embed="rId3"/>
          <a:stretch>
            <a:fillRect/>
          </a:stretch>
        </p:blipFill>
        <p:spPr>
          <a:xfrm>
            <a:off x="1918742" y="3605774"/>
            <a:ext cx="3580364" cy="2397605"/>
          </a:xfrm>
          <a:prstGeom prst="rect">
            <a:avLst/>
          </a:prstGeom>
        </p:spPr>
      </p:pic>
    </p:spTree>
    <p:extLst>
      <p:ext uri="{BB962C8B-B14F-4D97-AF65-F5344CB8AC3E}">
        <p14:creationId xmlns:p14="http://schemas.microsoft.com/office/powerpoint/2010/main" val="28314035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）正确连接电路后闭合开关，发现灯泡不亮，电流表无示数，电压表有示数，则电路的故障可能是</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填选项符号</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灯泡短路</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灯泡断路　　</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滑动变阻器短路　　</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D</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滑动变阻器</a:t>
            </a:r>
            <a:r>
              <a:rPr lang="zh-CN"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断路</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1486694" y="3212976"/>
            <a:ext cx="8928992" cy="2937115"/>
          </a:xfrm>
          <a:prstGeom prst="rect">
            <a:avLst/>
          </a:prstGeom>
        </p:spPr>
      </p:pic>
      <p:sp>
        <p:nvSpPr>
          <p:cNvPr id="4" name="矩形 3"/>
          <p:cNvSpPr/>
          <p:nvPr/>
        </p:nvSpPr>
        <p:spPr>
          <a:xfrm>
            <a:off x="2854846" y="1412739"/>
            <a:ext cx="1008609" cy="461665"/>
          </a:xfrm>
          <a:prstGeom prst="rect">
            <a:avLst/>
          </a:prstGeom>
        </p:spPr>
        <p:txBody>
          <a:bodyPr wrap="none">
            <a:spAutoFit/>
          </a:bodyPr>
          <a:lstStyle/>
          <a:p>
            <a:r>
              <a:rPr lang="zh-CN" altLang="zh-CN" sz="2400">
                <a:latin typeface="+mn-lt"/>
                <a:ea typeface="黑体" panose="02010609060101010101" pitchFamily="49" charset="-122"/>
                <a:cs typeface="Times New Roman" panose="02020603050405020304" pitchFamily="18" charset="0"/>
              </a:rPr>
              <a:t>　</a:t>
            </a:r>
            <a:r>
              <a:rPr lang="en-US" altLang="zh-CN" sz="2400">
                <a:latin typeface="+mn-lt"/>
                <a:ea typeface="黑体" panose="02010609060101010101" pitchFamily="49" charset="-122"/>
                <a:cs typeface="Times New Roman" panose="02020603050405020304" pitchFamily="18" charset="0"/>
              </a:rPr>
              <a:t>B</a:t>
            </a:r>
            <a:r>
              <a:rPr lang="zh-CN" altLang="zh-CN" sz="2400">
                <a:latin typeface="+mn-lt"/>
                <a:ea typeface="黑体" panose="02010609060101010101" pitchFamily="49" charset="-122"/>
                <a:cs typeface="Times New Roman" panose="02020603050405020304" pitchFamily="18" charset="0"/>
              </a:rPr>
              <a:t>　</a:t>
            </a:r>
            <a:endParaRPr lang="zh-CN" altLang="en-US">
              <a:latin typeface="+mn-lt"/>
            </a:endParaRPr>
          </a:p>
        </p:txBody>
      </p:sp>
    </p:spTree>
    <p:extLst>
      <p:ext uri="{BB962C8B-B14F-4D97-AF65-F5344CB8AC3E}">
        <p14:creationId xmlns:p14="http://schemas.microsoft.com/office/powerpoint/2010/main" val="2370699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algn="l">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）电路故障排除后，闭合开关，移动滑动变阻器的滑片</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，使电压表示数为</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5V</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，小灯泡正常发光，此时电流表示数如图乙所示，则小灯泡的额定功率为</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_____W</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；若要使小灯泡变得更亮一些，滑动变阻器的滑片应向</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左</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右</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）移动</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1126654" y="3068960"/>
            <a:ext cx="9505056" cy="3126606"/>
          </a:xfrm>
          <a:prstGeom prst="rect">
            <a:avLst/>
          </a:prstGeom>
        </p:spPr>
      </p:pic>
      <p:sp>
        <p:nvSpPr>
          <p:cNvPr id="4" name="矩形 3"/>
          <p:cNvSpPr/>
          <p:nvPr/>
        </p:nvSpPr>
        <p:spPr>
          <a:xfrm>
            <a:off x="9911630" y="1403575"/>
            <a:ext cx="1032655" cy="461665"/>
          </a:xfrm>
          <a:prstGeom prst="rect">
            <a:avLst/>
          </a:prstGeom>
        </p:spPr>
        <p:txBody>
          <a:bodyPr wrap="none">
            <a:spAutoFit/>
          </a:bodyPr>
          <a:lstStyle/>
          <a:p>
            <a:r>
              <a:rPr lang="en-US" altLang="zh-CN" sz="2400">
                <a:ea typeface="等线" panose="02010600030101010101" pitchFamily="2" charset="-122"/>
              </a:rPr>
              <a:t>0.75</a:t>
            </a:r>
            <a:r>
              <a:rPr lang="zh-CN" altLang="zh-CN" sz="2400">
                <a:ea typeface="黑体" panose="02010609060101010101" pitchFamily="49" charset="-122"/>
                <a:cs typeface="Times New Roman" panose="02020603050405020304" pitchFamily="18" charset="0"/>
              </a:rPr>
              <a:t>　</a:t>
            </a:r>
            <a:endParaRPr lang="zh-CN" altLang="en-US"/>
          </a:p>
        </p:txBody>
      </p:sp>
      <p:sp>
        <p:nvSpPr>
          <p:cNvPr id="5" name="矩形 4"/>
          <p:cNvSpPr/>
          <p:nvPr/>
        </p:nvSpPr>
        <p:spPr>
          <a:xfrm>
            <a:off x="7607374" y="1937084"/>
            <a:ext cx="494046"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右</a:t>
            </a:r>
            <a:endParaRPr lang="zh-CN" altLang="en-US"/>
          </a:p>
        </p:txBody>
      </p:sp>
    </p:spTree>
    <p:extLst>
      <p:ext uri="{BB962C8B-B14F-4D97-AF65-F5344CB8AC3E}">
        <p14:creationId xmlns:p14="http://schemas.microsoft.com/office/powerpoint/2010/main" val="8263269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下列古诗句中描述的光现象可以用光的反射解释的是（　　）</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池水映明月</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起舞弄清影　　</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潭清疑水浅　　</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D</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日影化为虹</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我国东风－</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洲际导弹发射成功后，创下全球纪录</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导弹在风洞中进行测试时，说导弹是运动的，选取的参照物是（　　）</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导弹</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风洞　　</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风　　</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D</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地面</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8111430" y="836712"/>
            <a:ext cx="407484" cy="461665"/>
          </a:xfrm>
          <a:prstGeom prst="rect">
            <a:avLst/>
          </a:prstGeom>
        </p:spPr>
        <p:txBody>
          <a:bodyPr wrap="none">
            <a:spAutoFit/>
          </a:bodyPr>
          <a:lstStyle/>
          <a:p>
            <a:r>
              <a:rPr lang="en-US" altLang="zh-CN" sz="2400">
                <a:ea typeface="等线" panose="02010600030101010101" pitchFamily="2" charset="-122"/>
              </a:rPr>
              <a:t>A</a:t>
            </a:r>
            <a:endParaRPr lang="zh-CN" altLang="en-US"/>
          </a:p>
        </p:txBody>
      </p:sp>
      <p:sp>
        <p:nvSpPr>
          <p:cNvPr id="4" name="矩形 3"/>
          <p:cNvSpPr/>
          <p:nvPr/>
        </p:nvSpPr>
        <p:spPr>
          <a:xfrm>
            <a:off x="5159102" y="3068960"/>
            <a:ext cx="407484" cy="461665"/>
          </a:xfrm>
          <a:prstGeom prst="rect">
            <a:avLst/>
          </a:prstGeom>
        </p:spPr>
        <p:txBody>
          <a:bodyPr wrap="none">
            <a:spAutoFit/>
          </a:bodyPr>
          <a:lstStyle/>
          <a:p>
            <a:r>
              <a:rPr lang="en-US" altLang="zh-CN" sz="2400">
                <a:ea typeface="等线" panose="02010600030101010101" pitchFamily="2" charset="-122"/>
              </a:rPr>
              <a:t>C</a:t>
            </a:r>
            <a:endParaRPr lang="zh-CN" altLang="en-US"/>
          </a:p>
        </p:txBody>
      </p:sp>
    </p:spTree>
    <p:extLst>
      <p:ext uri="{BB962C8B-B14F-4D97-AF65-F5344CB8AC3E}">
        <p14:creationId xmlns:p14="http://schemas.microsoft.com/office/powerpoint/2010/main" val="31403805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93538"/>
          </a:xfrm>
        </p:spPr>
        <p:txBody>
          <a:bodyPr/>
          <a:lstStyle/>
          <a:p>
            <a:pPr>
              <a:lnSpc>
                <a:spcPct val="130000"/>
              </a:lnSpc>
              <a:spcAft>
                <a:spcPts val="0"/>
              </a:spcAft>
            </a:pPr>
            <a:r>
              <a:rPr lang="zh-CN" altLang="zh-CN" sz="22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2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）细心的小华在实验中发现，无论怎么调节滑动变阻器，电压表最多只能到达</a:t>
            </a:r>
            <a:r>
              <a:rPr lang="en-US" altLang="zh-CN" sz="22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6V</a:t>
            </a:r>
            <a:r>
              <a:rPr lang="zh-CN" altLang="zh-CN" sz="22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，这与两节干电池可提供</a:t>
            </a:r>
            <a:r>
              <a:rPr lang="en-US" altLang="zh-CN" sz="22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3V</a:t>
            </a:r>
            <a:r>
              <a:rPr lang="zh-CN" altLang="zh-CN" sz="22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电压的理论值不相符</a:t>
            </a:r>
            <a:r>
              <a:rPr lang="en-US" altLang="zh-CN" sz="2200"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请教老师后了解到旧干电池本身会有一定的电阻，如图丙所示，可将干电池等效为一个没有阻值的理想电池和定值电阻</a:t>
            </a:r>
            <a:r>
              <a:rPr lang="en-US" altLang="zh-CN" sz="2200"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2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串联</a:t>
            </a:r>
            <a:r>
              <a:rPr lang="en-US" altLang="zh-CN" sz="2200"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为测定干电池的阻值，他设计了如图丁所示的电路</a:t>
            </a:r>
            <a:r>
              <a:rPr lang="en-US" altLang="zh-CN" sz="2200"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已知滑动变阻器最大值为</a:t>
            </a:r>
            <a:r>
              <a:rPr lang="en-US" altLang="zh-CN" sz="2200"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200" kern="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2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，请完成下列的实验步骤：</a:t>
            </a:r>
            <a:endParaRPr lang="zh-CN" altLang="zh-CN" sz="2200" kern="100">
              <a:latin typeface="Times New Roman" panose="02020603050405020304" pitchFamily="18" charset="0"/>
              <a:ea typeface="宋体" panose="02010600030101010101" pitchFamily="2" charset="-122"/>
              <a:cs typeface="Times New Roman" panose="02020603050405020304" pitchFamily="18" charset="0"/>
            </a:endParaRPr>
          </a:p>
          <a:p>
            <a:pPr>
              <a:lnSpc>
                <a:spcPct val="130000"/>
              </a:lnSpc>
              <a:spcAft>
                <a:spcPts val="0"/>
              </a:spcAft>
            </a:pPr>
            <a:r>
              <a:rPr lang="zh-CN" altLang="zh-CN" sz="2200" kern="100">
                <a:solidFill>
                  <a:srgbClr val="000000"/>
                </a:solidFill>
                <a:latin typeface="Times New Roman" panose="02020603050405020304" pitchFamily="18" charset="0"/>
                <a:ea typeface="宋体" panose="02010600030101010101" pitchFamily="2" charset="-122"/>
                <a:cs typeface="宋体" panose="02010600030101010101" pitchFamily="2" charset="-122"/>
              </a:rPr>
              <a:t>①</a:t>
            </a:r>
            <a:r>
              <a:rPr lang="zh-CN" altLang="zh-CN" sz="22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只闭合开关</a:t>
            </a:r>
            <a:r>
              <a:rPr lang="en-US" altLang="zh-CN" sz="22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sz="22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，断开开关</a:t>
            </a:r>
            <a:r>
              <a:rPr lang="en-US" altLang="zh-CN" sz="22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sz="2200" kern="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，此时电压表测量</a:t>
            </a:r>
            <a:r>
              <a:rPr lang="en-US" altLang="zh-CN" sz="2200"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a:t>
            </a:r>
            <a:r>
              <a:rPr lang="zh-CN" altLang="zh-CN" sz="22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sz="2200"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电源</a:t>
            </a:r>
            <a:r>
              <a:rPr lang="en-US" altLang="zh-CN" sz="2200"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sz="2200"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i="1"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R</a:t>
            </a:r>
            <a:r>
              <a:rPr lang="en-US" altLang="zh-CN" sz="2200" kern="100" baseline="-250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0</a:t>
            </a:r>
            <a:r>
              <a:rPr lang="en-US" altLang="zh-CN" sz="2200"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）两端的电压值，记录示数为</a:t>
            </a:r>
            <a:r>
              <a:rPr lang="en-US" altLang="zh-CN" sz="2200"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U</a:t>
            </a:r>
            <a:r>
              <a:rPr lang="zh-CN" altLang="zh-CN" sz="22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kern="100">
              <a:latin typeface="Times New Roman" panose="02020603050405020304" pitchFamily="18" charset="0"/>
              <a:ea typeface="宋体" panose="02010600030101010101" pitchFamily="2" charset="-122"/>
              <a:cs typeface="Times New Roman" panose="02020603050405020304" pitchFamily="18" charset="0"/>
            </a:endParaRPr>
          </a:p>
          <a:p>
            <a:pPr>
              <a:lnSpc>
                <a:spcPct val="130000"/>
              </a:lnSpc>
              <a:spcAft>
                <a:spcPts val="0"/>
              </a:spcAft>
            </a:pPr>
            <a:r>
              <a:rPr lang="zh-CN" altLang="zh-CN" sz="2200" kern="100">
                <a:solidFill>
                  <a:srgbClr val="000000"/>
                </a:solidFill>
                <a:latin typeface="Times New Roman" panose="02020603050405020304" pitchFamily="18" charset="0"/>
                <a:ea typeface="宋体" panose="02010600030101010101" pitchFamily="2" charset="-122"/>
                <a:cs typeface="宋体" panose="02010600030101010101" pitchFamily="2" charset="-122"/>
              </a:rPr>
              <a:t>②</a:t>
            </a:r>
            <a:r>
              <a:rPr lang="zh-CN" altLang="zh-CN" sz="22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接着将滑片调至</a:t>
            </a:r>
            <a:r>
              <a:rPr lang="en-US" altLang="zh-CN" sz="2200"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端，闭合开关</a:t>
            </a:r>
            <a:r>
              <a:rPr lang="en-US" altLang="zh-CN" sz="22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sz="22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sz="22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sz="2200" kern="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，记录电压表示数为</a:t>
            </a:r>
            <a:r>
              <a:rPr lang="en-US" altLang="zh-CN" sz="2200"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sz="2200" kern="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kern="100">
              <a:latin typeface="Times New Roman" panose="02020603050405020304" pitchFamily="18" charset="0"/>
              <a:ea typeface="宋体" panose="02010600030101010101" pitchFamily="2" charset="-122"/>
              <a:cs typeface="Times New Roman" panose="02020603050405020304" pitchFamily="18" charset="0"/>
            </a:endParaRPr>
          </a:p>
          <a:p>
            <a:pPr>
              <a:lnSpc>
                <a:spcPct val="130000"/>
              </a:lnSpc>
              <a:spcAft>
                <a:spcPts val="0"/>
              </a:spcAft>
            </a:pPr>
            <a:endParaRPr lang="en-US" altLang="zh-CN" sz="2200" kern="100" smtClean="0">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a:lnSpc>
                <a:spcPct val="130000"/>
              </a:lnSpc>
              <a:spcAft>
                <a:spcPts val="0"/>
              </a:spcAft>
            </a:pPr>
            <a:r>
              <a:rPr lang="zh-CN" altLang="zh-CN" sz="2200" kern="10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③</a:t>
            </a:r>
            <a:r>
              <a:rPr lang="zh-CN" altLang="zh-CN" sz="22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干电池的阻值</a:t>
            </a:r>
            <a:r>
              <a:rPr lang="en-US" altLang="zh-CN" sz="2200" i="1"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en-US" sz="2200"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_________________</a:t>
            </a:r>
          </a:p>
          <a:p>
            <a:pPr>
              <a:lnSpc>
                <a:spcPct val="130000"/>
              </a:lnSpc>
              <a:spcAft>
                <a:spcPts val="0"/>
              </a:spcAft>
            </a:pPr>
            <a:r>
              <a:rPr lang="zh-CN" altLang="zh-CN" sz="2200"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用测量的物理量、已知量的符号表示</a:t>
            </a:r>
            <a:r>
              <a:rPr lang="zh-CN" altLang="zh-CN" sz="22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5942046" y="4022003"/>
            <a:ext cx="5904656" cy="1942286"/>
          </a:xfrm>
          <a:prstGeom prst="rect">
            <a:avLst/>
          </a:prstGeom>
        </p:spPr>
      </p:pic>
      <p:sp>
        <p:nvSpPr>
          <p:cNvPr id="3" name="矩形 2"/>
          <p:cNvSpPr/>
          <p:nvPr/>
        </p:nvSpPr>
        <p:spPr>
          <a:xfrm>
            <a:off x="6167214" y="2492896"/>
            <a:ext cx="1422184"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　电源　</a:t>
            </a:r>
            <a:endParaRPr lang="zh-CN" altLang="en-US"/>
          </a:p>
        </p:txBody>
      </p:sp>
      <mc:AlternateContent xmlns:mc="http://schemas.openxmlformats.org/markup-compatibility/2006" xmlns:a14="http://schemas.microsoft.com/office/drawing/2010/main">
        <mc:Choice Requires="a14">
          <p:sp>
            <p:nvSpPr>
              <p:cNvPr id="5" name="矩形 4"/>
              <p:cNvSpPr/>
              <p:nvPr/>
            </p:nvSpPr>
            <p:spPr>
              <a:xfrm>
                <a:off x="3070870" y="4005064"/>
                <a:ext cx="1865895" cy="668068"/>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　</a:t>
                </a:r>
                <a14:m>
                  <m:oMath xmlns:m="http://schemas.openxmlformats.org/officeDocument/2006/math">
                    <m:f>
                      <m:fPr>
                        <m:ctrlPr>
                          <a:rPr lang="zh-CN" altLang="zh-CN" sz="2400" i="1">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latin typeface="Cambria Math" panose="02040503050406030204" pitchFamily="18" charset="0"/>
                            <a:ea typeface="等线" panose="02010600030101010101" pitchFamily="2" charset="-122"/>
                            <a:cs typeface="Times New Roman" panose="02020603050405020304" pitchFamily="18" charset="0"/>
                          </a:rPr>
                          <m:t>𝑼</m:t>
                        </m:r>
                        <m:r>
                          <m:rPr>
                            <m:nor/>
                          </m:rPr>
                          <a:rPr lang="zh-CN" altLang="zh-CN" sz="2400">
                            <a:ea typeface="等线" panose="02010600030101010101" pitchFamily="2" charset="-122"/>
                            <a:cs typeface="Times New Roman" panose="02020603050405020304" pitchFamily="18" charset="0"/>
                          </a:rPr>
                          <m:t>－</m:t>
                        </m:r>
                        <m:sSub>
                          <m:sSubPr>
                            <m:ctrlPr>
                              <a:rPr lang="zh-CN" altLang="zh-CN" sz="2400" i="1">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a:latin typeface="Cambria Math" panose="02040503050406030204" pitchFamily="18" charset="0"/>
                                <a:ea typeface="等线" panose="02010600030101010101" pitchFamily="2" charset="-122"/>
                                <a:cs typeface="Times New Roman" panose="02020603050405020304" pitchFamily="18" charset="0"/>
                              </a:rPr>
                              <m:t>𝑼</m:t>
                            </m:r>
                          </m:e>
                          <m:sub>
                            <m:r>
                              <a:rPr lang="en-US" altLang="zh-CN" sz="2400" i="1">
                                <a:latin typeface="Cambria Math" panose="02040503050406030204" pitchFamily="18" charset="0"/>
                                <a:ea typeface="等线" panose="02010600030101010101" pitchFamily="2" charset="-122"/>
                                <a:cs typeface="Times New Roman" panose="02020603050405020304" pitchFamily="18" charset="0"/>
                              </a:rPr>
                              <m:t>1</m:t>
                            </m:r>
                          </m:sub>
                        </m:sSub>
                      </m:num>
                      <m:den>
                        <m:sSub>
                          <m:sSubPr>
                            <m:ctrlPr>
                              <a:rPr lang="zh-CN" altLang="zh-CN" sz="2400" i="1">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a:latin typeface="Cambria Math" panose="02040503050406030204" pitchFamily="18" charset="0"/>
                                <a:ea typeface="等线" panose="02010600030101010101" pitchFamily="2" charset="-122"/>
                                <a:cs typeface="Times New Roman" panose="02020603050405020304" pitchFamily="18" charset="0"/>
                              </a:rPr>
                              <m:t>𝑼</m:t>
                            </m:r>
                          </m:e>
                          <m:sub>
                            <m:r>
                              <a:rPr lang="en-US" altLang="zh-CN" sz="2400" i="1">
                                <a:latin typeface="Cambria Math" panose="02040503050406030204" pitchFamily="18" charset="0"/>
                                <a:ea typeface="等线" panose="02010600030101010101" pitchFamily="2" charset="-122"/>
                                <a:cs typeface="Times New Roman" panose="02020603050405020304" pitchFamily="18" charset="0"/>
                              </a:rPr>
                              <m:t>1</m:t>
                            </m:r>
                          </m:sub>
                        </m:sSub>
                      </m:den>
                    </m:f>
                  </m:oMath>
                </a14:m>
                <a:r>
                  <a:rPr lang="en-US" altLang="zh-CN" sz="2400" i="1">
                    <a:ea typeface="等线" panose="02010600030101010101" pitchFamily="2" charset="-122"/>
                  </a:rPr>
                  <a:t>R</a:t>
                </a:r>
                <a:r>
                  <a:rPr lang="en-US" altLang="zh-CN" sz="2400" baseline="-25000">
                    <a:ea typeface="等线" panose="02010600030101010101" pitchFamily="2" charset="-122"/>
                  </a:rPr>
                  <a:t>0</a:t>
                </a:r>
                <a:r>
                  <a:rPr lang="zh-CN" altLang="zh-CN" sz="2400">
                    <a:ea typeface="黑体" panose="02010609060101010101" pitchFamily="49" charset="-122"/>
                    <a:cs typeface="Times New Roman" panose="02020603050405020304" pitchFamily="18" charset="0"/>
                  </a:rPr>
                  <a:t>　</a:t>
                </a:r>
                <a:endParaRPr lang="zh-CN" altLang="en-US"/>
              </a:p>
            </p:txBody>
          </p:sp>
        </mc:Choice>
        <mc:Fallback xmlns="">
          <p:sp>
            <p:nvSpPr>
              <p:cNvPr id="5" name="矩形 4"/>
              <p:cNvSpPr>
                <a:spLocks noRot="1" noChangeAspect="1" noMove="1" noResize="1" noEditPoints="1" noAdjustHandles="1" noChangeArrowheads="1" noChangeShapeType="1" noTextEdit="1"/>
              </p:cNvSpPr>
              <p:nvPr/>
            </p:nvSpPr>
            <p:spPr>
              <a:xfrm>
                <a:off x="3070870" y="4005064"/>
                <a:ext cx="1865895" cy="668068"/>
              </a:xfrm>
              <a:prstGeom prst="rect">
                <a:avLst/>
              </a:prstGeom>
              <a:blipFill>
                <a:blip r:embed="rId3"/>
                <a:stretch>
                  <a:fillRect b="-909"/>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1045072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a:spcAft>
                <a:spcPts val="0"/>
              </a:spcAft>
            </a:pPr>
            <a:r>
              <a:rPr lang="zh-CN" altLang="zh-CN" b="1"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六、 计算题</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本题共</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3</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小题</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22</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28</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）如图所示，电源两端电压</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U</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保持不变，电阻</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R</a:t>
            </a:r>
            <a:r>
              <a:rPr lang="en-US" altLang="zh-CN" kern="100"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的阻值为</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20</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当开关</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闭合时，电流表示数为</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kern="100">
                <a:solidFill>
                  <a:srgbClr val="000000"/>
                </a:solidFill>
                <a:ea typeface="宋体" panose="02010600030101010101" pitchFamily="2" charset="-122"/>
                <a:cs typeface="Times New Roman" panose="02020603050405020304" pitchFamily="18" charset="0"/>
              </a:rPr>
              <a:t>.1</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，电压表示数为</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kern="100">
                <a:solidFill>
                  <a:srgbClr val="000000"/>
                </a:solidFill>
                <a:ea typeface="宋体" panose="02010600030101010101" pitchFamily="2" charset="-122"/>
                <a:cs typeface="Times New Roman" panose="02020603050405020304" pitchFamily="18" charset="0"/>
              </a:rPr>
              <a:t>.5</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）电阻</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kern="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的阻值</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 name="矩形 2"/>
              <p:cNvSpPr/>
              <p:nvPr/>
            </p:nvSpPr>
            <p:spPr>
              <a:xfrm>
                <a:off x="371616" y="2871790"/>
                <a:ext cx="10801200" cy="890757"/>
              </a:xfrm>
              <a:prstGeom prst="rect">
                <a:avLst/>
              </a:prstGeom>
            </p:spPr>
            <p:txBody>
              <a:bodyPr wrap="square">
                <a:spAutoFit/>
              </a:bodyPr>
              <a:lstStyle/>
              <a:p>
                <a:pPr algn="just">
                  <a:lnSpc>
                    <a:spcPct val="150000"/>
                  </a:lnSpc>
                  <a:spcAft>
                    <a:spcPts val="0"/>
                  </a:spcAft>
                </a:pPr>
                <a:r>
                  <a:rPr lang="zh-CN" altLang="zh-CN" sz="2400" kern="100">
                    <a:ea typeface="黑体" panose="02010609060101010101" pitchFamily="49" charset="-122"/>
                    <a:cs typeface="Times New Roman" panose="02020603050405020304" pitchFamily="18" charset="0"/>
                  </a:rPr>
                  <a:t>两个电阻串联</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电压表测量</a:t>
                </a:r>
                <a:r>
                  <a:rPr lang="en-US" altLang="zh-CN" sz="2400" i="1" kern="100">
                    <a:cs typeface="Times New Roman" panose="02020603050405020304" pitchFamily="18" charset="0"/>
                  </a:rPr>
                  <a:t>R</a:t>
                </a:r>
                <a:r>
                  <a:rPr lang="en-US" altLang="zh-CN" sz="2400" kern="100" baseline="-25000">
                    <a:cs typeface="Times New Roman" panose="02020603050405020304" pitchFamily="18" charset="0"/>
                  </a:rPr>
                  <a:t>2</a:t>
                </a:r>
                <a:r>
                  <a:rPr lang="zh-CN" altLang="zh-CN" sz="2400" kern="100">
                    <a:ea typeface="黑体" panose="02010609060101010101" pitchFamily="49" charset="-122"/>
                    <a:cs typeface="Times New Roman" panose="02020603050405020304" pitchFamily="18" charset="0"/>
                  </a:rPr>
                  <a:t>两端的电压</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所以</a:t>
                </a:r>
                <a:r>
                  <a:rPr lang="en-US" altLang="zh-CN" sz="2400" i="1" kern="100">
                    <a:cs typeface="Times New Roman" panose="02020603050405020304" pitchFamily="18" charset="0"/>
                  </a:rPr>
                  <a:t>R</a:t>
                </a:r>
                <a:r>
                  <a:rPr lang="en-US" altLang="zh-CN" sz="2400" kern="100" baseline="-25000">
                    <a:cs typeface="Times New Roman" panose="02020603050405020304" pitchFamily="18" charset="0"/>
                  </a:rPr>
                  <a:t>2</a:t>
                </a:r>
                <a:r>
                  <a:rPr lang="zh-CN" altLang="en-US" sz="2400" kern="100" smtClean="0">
                    <a:cs typeface="Times New Roman" panose="02020603050405020304" pitchFamily="18" charset="0"/>
                  </a:rPr>
                  <a:t>＝</a:t>
                </a:r>
                <a14:m>
                  <m:oMath xmlns:m="http://schemas.openxmlformats.org/officeDocument/2006/math">
                    <m:f>
                      <m:fPr>
                        <m:ctrlPr>
                          <a:rPr lang="zh-CN" altLang="zh-CN" sz="2400" i="1" kern="100">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sz="2400" i="1" kern="100">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kern="100">
                                <a:latin typeface="Cambria Math" panose="02040503050406030204" pitchFamily="18" charset="0"/>
                                <a:cs typeface="Times New Roman" panose="02020603050405020304" pitchFamily="18" charset="0"/>
                              </a:rPr>
                              <m:t>𝑼</m:t>
                            </m:r>
                          </m:e>
                          <m:sub>
                            <m:r>
                              <a:rPr lang="en-US" altLang="zh-CN" sz="2400" i="1" kern="100">
                                <a:latin typeface="Cambria Math" panose="02040503050406030204" pitchFamily="18" charset="0"/>
                                <a:cs typeface="Times New Roman" panose="02020603050405020304" pitchFamily="18" charset="0"/>
                              </a:rPr>
                              <m:t>2</m:t>
                            </m:r>
                          </m:sub>
                        </m:sSub>
                      </m:num>
                      <m:den>
                        <m:r>
                          <a:rPr lang="en-US" altLang="zh-CN" sz="2400" i="1" kern="100">
                            <a:latin typeface="Cambria Math" panose="02040503050406030204" pitchFamily="18" charset="0"/>
                            <a:cs typeface="Times New Roman" panose="02020603050405020304" pitchFamily="18" charset="0"/>
                          </a:rPr>
                          <m:t>𝑰</m:t>
                        </m:r>
                      </m:den>
                    </m:f>
                    <m:r>
                      <a:rPr lang="zh-CN" altLang="en-US" sz="2400" kern="100" smtClean="0">
                        <a:latin typeface="Cambria Math" panose="02040503050406030204" pitchFamily="18" charset="0"/>
                        <a:cs typeface="Times New Roman" panose="02020603050405020304" pitchFamily="18" charset="0"/>
                      </a:rPr>
                      <m:t>＝</m:t>
                    </m:r>
                    <m:f>
                      <m:fPr>
                        <m:ctrlPr>
                          <a:rPr lang="zh-CN" altLang="zh-CN" sz="2400" i="1" kern="100">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kern="100">
                            <a:latin typeface="Cambria Math" panose="02040503050406030204" pitchFamily="18" charset="0"/>
                            <a:cs typeface="Times New Roman" panose="02020603050405020304" pitchFamily="18" charset="0"/>
                          </a:rPr>
                          <m:t>1.5</m:t>
                        </m:r>
                        <m:r>
                          <a:rPr lang="en-US" altLang="zh-CN" sz="2400" i="1" kern="100">
                            <a:latin typeface="Cambria Math" panose="02040503050406030204" pitchFamily="18" charset="0"/>
                            <a:cs typeface="Times New Roman" panose="02020603050405020304" pitchFamily="18" charset="0"/>
                          </a:rPr>
                          <m:t>𝐕</m:t>
                        </m:r>
                      </m:num>
                      <m:den>
                        <m:r>
                          <a:rPr lang="en-US" altLang="zh-CN" sz="2400" i="1" kern="100">
                            <a:latin typeface="Cambria Math" panose="02040503050406030204" pitchFamily="18" charset="0"/>
                            <a:cs typeface="Times New Roman" panose="02020603050405020304" pitchFamily="18" charset="0"/>
                          </a:rPr>
                          <m:t>0.15</m:t>
                        </m:r>
                        <m:r>
                          <a:rPr lang="en-US" altLang="zh-CN" sz="2400" i="1" kern="100">
                            <a:latin typeface="Cambria Math" panose="02040503050406030204" pitchFamily="18" charset="0"/>
                            <a:cs typeface="Times New Roman" panose="02020603050405020304" pitchFamily="18" charset="0"/>
                          </a:rPr>
                          <m:t>𝐀</m:t>
                        </m:r>
                      </m:den>
                    </m:f>
                  </m:oMath>
                </a14:m>
                <a:r>
                  <a:rPr lang="zh-CN" altLang="en-US" sz="2400" kern="100" smtClean="0">
                    <a:cs typeface="Times New Roman" panose="02020603050405020304" pitchFamily="18" charset="0"/>
                  </a:rPr>
                  <a:t>＝</a:t>
                </a:r>
                <a:r>
                  <a:rPr lang="en-US" altLang="zh-CN" sz="2400" kern="100" smtClean="0">
                    <a:cs typeface="Times New Roman" panose="02020603050405020304" pitchFamily="18" charset="0"/>
                  </a:rPr>
                  <a:t>10</a:t>
                </a:r>
                <a:r>
                  <a:rPr lang="en-US" altLang="zh-CN" sz="2400" kern="100" smtClean="0">
                    <a:ea typeface="黑体" panose="02010609060101010101" pitchFamily="49" charset="-122"/>
                    <a:cs typeface="Times New Roman" panose="02020603050405020304" pitchFamily="18" charset="0"/>
                  </a:rPr>
                  <a:t>Ω</a:t>
                </a:r>
                <a:r>
                  <a:rPr lang="en-US" altLang="zh-CN" sz="2400" kern="100">
                    <a:latin typeface="宋体" panose="02010600030101010101" pitchFamily="2" charset="-122"/>
                    <a:cs typeface="Times New Roman" panose="02020603050405020304" pitchFamily="18" charset="0"/>
                  </a:rPr>
                  <a:t>.</a:t>
                </a:r>
                <a:endParaRPr lang="zh-CN" altLang="zh-CN" sz="1400" kern="100">
                  <a:cs typeface="Times New Roman" panose="02020603050405020304" pitchFamily="18" charset="0"/>
                </a:endParaRPr>
              </a:p>
            </p:txBody>
          </p:sp>
        </mc:Choice>
        <mc:Fallback xmlns="">
          <p:sp>
            <p:nvSpPr>
              <p:cNvPr id="3" name="矩形 2"/>
              <p:cNvSpPr>
                <a:spLocks noRot="1" noChangeAspect="1" noMove="1" noResize="1" noEditPoints="1" noAdjustHandles="1" noChangeArrowheads="1" noChangeShapeType="1" noTextEdit="1"/>
              </p:cNvSpPr>
              <p:nvPr/>
            </p:nvSpPr>
            <p:spPr>
              <a:xfrm>
                <a:off x="371616" y="2871790"/>
                <a:ext cx="10801200" cy="890757"/>
              </a:xfrm>
              <a:prstGeom prst="rect">
                <a:avLst/>
              </a:prstGeom>
              <a:blipFill>
                <a:blip r:embed="rId2"/>
                <a:stretch>
                  <a:fillRect l="-903"/>
                </a:stretch>
              </a:blipFill>
            </p:spPr>
            <p:txBody>
              <a:bodyPr/>
              <a:lstStyle/>
              <a:p>
                <a:r>
                  <a:rPr lang="zh-CN" altLang="en-US">
                    <a:noFill/>
                  </a:rPr>
                  <a:t> </a:t>
                </a:r>
              </a:p>
            </p:txBody>
          </p:sp>
        </mc:Fallback>
      </mc:AlternateContent>
      <p:sp>
        <p:nvSpPr>
          <p:cNvPr id="4" name="矩形 3"/>
          <p:cNvSpPr/>
          <p:nvPr/>
        </p:nvSpPr>
        <p:spPr>
          <a:xfrm>
            <a:off x="375732" y="3563589"/>
            <a:ext cx="3416320"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a:t>
            </a:r>
            <a:r>
              <a:rPr lang="en-US" altLang="zh-CN" sz="2400" b="0" kern="100">
                <a:solidFill>
                  <a:srgbClr val="000000"/>
                </a:solidFill>
                <a:cs typeface="Times New Roman" panose="02020603050405020304" pitchFamily="18" charset="0"/>
              </a:rPr>
              <a:t>2</a:t>
            </a:r>
            <a:r>
              <a:rPr lang="zh-CN" altLang="zh-CN" sz="2400" b="0" kern="100">
                <a:solidFill>
                  <a:srgbClr val="000000"/>
                </a:solidFill>
                <a:cs typeface="Times New Roman" panose="02020603050405020304" pitchFamily="18" charset="0"/>
              </a:rPr>
              <a:t>）电源两端的电压；</a:t>
            </a:r>
            <a:endParaRPr lang="zh-CN" altLang="zh-CN" sz="1400" b="0" kern="100">
              <a:cs typeface="Times New Roman" panose="02020603050405020304" pitchFamily="18" charset="0"/>
            </a:endParaRPr>
          </a:p>
        </p:txBody>
      </p:sp>
      <p:sp>
        <p:nvSpPr>
          <p:cNvPr id="5" name="矩形 4"/>
          <p:cNvSpPr/>
          <p:nvPr/>
        </p:nvSpPr>
        <p:spPr>
          <a:xfrm>
            <a:off x="360854" y="4100879"/>
            <a:ext cx="11475086" cy="1200329"/>
          </a:xfrm>
          <a:prstGeom prst="rect">
            <a:avLst/>
          </a:prstGeom>
        </p:spPr>
        <p:txBody>
          <a:bodyPr wrap="square">
            <a:spAutoFit/>
          </a:bodyPr>
          <a:lstStyle/>
          <a:p>
            <a:pPr algn="just">
              <a:lnSpc>
                <a:spcPct val="150000"/>
              </a:lnSpc>
              <a:spcAft>
                <a:spcPts val="0"/>
              </a:spcAft>
            </a:pPr>
            <a:r>
              <a:rPr lang="en-US" altLang="zh-CN" sz="2400" i="1" kern="100">
                <a:latin typeface="+mn-lt"/>
                <a:ea typeface="黑体" panose="02010609060101010101" pitchFamily="49" charset="-122"/>
                <a:cs typeface="Times New Roman" panose="02020603050405020304" pitchFamily="18" charset="0"/>
              </a:rPr>
              <a:t>R</a:t>
            </a:r>
            <a:r>
              <a:rPr lang="en-US" altLang="zh-CN" sz="2400" kern="100" baseline="-25000">
                <a:latin typeface="+mn-lt"/>
                <a:ea typeface="黑体" panose="02010609060101010101" pitchFamily="49" charset="-122"/>
                <a:cs typeface="Times New Roman" panose="02020603050405020304" pitchFamily="18" charset="0"/>
              </a:rPr>
              <a:t>1</a:t>
            </a:r>
            <a:r>
              <a:rPr lang="zh-CN" altLang="zh-CN" sz="2400" kern="100">
                <a:latin typeface="+mn-lt"/>
                <a:ea typeface="黑体" panose="02010609060101010101" pitchFamily="49" charset="-122"/>
                <a:cs typeface="Times New Roman" panose="02020603050405020304" pitchFamily="18" charset="0"/>
              </a:rPr>
              <a:t>两端的电压</a:t>
            </a:r>
            <a:r>
              <a:rPr lang="en-US" altLang="zh-CN" sz="2400" i="1" kern="100" smtClean="0">
                <a:latin typeface="+mn-lt"/>
                <a:ea typeface="黑体" panose="02010609060101010101" pitchFamily="49" charset="-122"/>
                <a:cs typeface="Times New Roman" panose="02020603050405020304" pitchFamily="18" charset="0"/>
              </a:rPr>
              <a:t>U</a:t>
            </a:r>
            <a:r>
              <a:rPr lang="en-US" altLang="zh-CN" sz="2400" kern="100" baseline="-25000" smtClean="0">
                <a:latin typeface="+mn-lt"/>
                <a:ea typeface="黑体" panose="02010609060101010101" pitchFamily="49" charset="-122"/>
                <a:cs typeface="Times New Roman" panose="02020603050405020304" pitchFamily="18" charset="0"/>
              </a:rPr>
              <a:t>1</a:t>
            </a:r>
            <a:r>
              <a:rPr lang="zh-CN" altLang="en-US" sz="2400" kern="100" smtClean="0">
                <a:latin typeface="+mn-lt"/>
                <a:cs typeface="Times New Roman" panose="02020603050405020304" pitchFamily="18" charset="0"/>
              </a:rPr>
              <a:t>＝</a:t>
            </a:r>
            <a:r>
              <a:rPr lang="en-US" altLang="zh-CN" sz="2400" i="1" kern="100" smtClean="0">
                <a:latin typeface="+mn-lt"/>
                <a:ea typeface="黑体" panose="02010609060101010101" pitchFamily="49" charset="-122"/>
                <a:cs typeface="Times New Roman" panose="02020603050405020304" pitchFamily="18" charset="0"/>
              </a:rPr>
              <a:t>IR</a:t>
            </a:r>
            <a:r>
              <a:rPr lang="en-US" altLang="zh-CN" sz="2400" kern="100" baseline="-25000" smtClean="0">
                <a:latin typeface="+mn-lt"/>
                <a:ea typeface="黑体" panose="02010609060101010101" pitchFamily="49" charset="-122"/>
                <a:cs typeface="Times New Roman" panose="02020603050405020304" pitchFamily="18" charset="0"/>
              </a:rPr>
              <a:t>1</a:t>
            </a:r>
            <a:r>
              <a:rPr lang="zh-CN" altLang="en-US" sz="2400" kern="100" smtClean="0">
                <a:latin typeface="+mn-lt"/>
                <a:cs typeface="Times New Roman" panose="02020603050405020304" pitchFamily="18" charset="0"/>
              </a:rPr>
              <a:t>＝</a:t>
            </a:r>
            <a:r>
              <a:rPr lang="en-US" altLang="zh-CN" sz="2400" kern="100" smtClean="0">
                <a:latin typeface="+mn-lt"/>
                <a:ea typeface="黑体" panose="02010609060101010101" pitchFamily="49" charset="-122"/>
                <a:cs typeface="Times New Roman" panose="02020603050405020304" pitchFamily="18" charset="0"/>
              </a:rPr>
              <a:t>0</a:t>
            </a:r>
            <a:r>
              <a:rPr lang="en-US" altLang="zh-CN" sz="2400" kern="100" smtClean="0">
                <a:latin typeface="+mn-lt"/>
                <a:cs typeface="Times New Roman" panose="02020603050405020304" pitchFamily="18" charset="0"/>
              </a:rPr>
              <a:t>.</a:t>
            </a:r>
            <a:r>
              <a:rPr lang="en-US" altLang="zh-CN" sz="2400" kern="100" smtClean="0">
                <a:latin typeface="+mn-lt"/>
                <a:ea typeface="黑体" panose="02010609060101010101" pitchFamily="49" charset="-122"/>
                <a:cs typeface="Times New Roman" panose="02020603050405020304" pitchFamily="18" charset="0"/>
              </a:rPr>
              <a:t>15A</a:t>
            </a:r>
            <a:r>
              <a:rPr lang="en-US" altLang="zh-CN" sz="2400" kern="100" smtClean="0">
                <a:latin typeface="+mn-lt"/>
                <a:cs typeface="Times New Roman" panose="02020603050405020304" pitchFamily="18" charset="0"/>
              </a:rPr>
              <a:t>×</a:t>
            </a:r>
            <a:r>
              <a:rPr lang="en-US" altLang="zh-CN" sz="2400" kern="100" smtClean="0">
                <a:latin typeface="+mn-lt"/>
                <a:ea typeface="黑体" panose="02010609060101010101" pitchFamily="49" charset="-122"/>
                <a:cs typeface="Times New Roman" panose="02020603050405020304" pitchFamily="18" charset="0"/>
              </a:rPr>
              <a:t>20Ω</a:t>
            </a:r>
            <a:r>
              <a:rPr lang="zh-CN" altLang="en-US" sz="2400" kern="100" smtClean="0">
                <a:latin typeface="+mn-lt"/>
                <a:cs typeface="Times New Roman" panose="02020603050405020304" pitchFamily="18" charset="0"/>
              </a:rPr>
              <a:t>＝</a:t>
            </a:r>
            <a:r>
              <a:rPr lang="en-US" altLang="zh-CN" sz="2400" kern="100" smtClean="0">
                <a:latin typeface="+mn-lt"/>
                <a:ea typeface="黑体" panose="02010609060101010101" pitchFamily="49" charset="-122"/>
                <a:cs typeface="Times New Roman" panose="02020603050405020304" pitchFamily="18" charset="0"/>
              </a:rPr>
              <a:t>3V</a:t>
            </a:r>
            <a:r>
              <a:rPr lang="zh-CN" altLang="zh-CN" sz="2400" kern="100">
                <a:latin typeface="+mn-lt"/>
                <a:cs typeface="Times New Roman" panose="02020603050405020304" pitchFamily="18" charset="0"/>
              </a:rPr>
              <a:t>；</a:t>
            </a:r>
            <a:r>
              <a:rPr lang="zh-CN" altLang="zh-CN" sz="2400" kern="100">
                <a:latin typeface="+mn-lt"/>
                <a:ea typeface="黑体" panose="02010609060101010101" pitchFamily="49" charset="-122"/>
                <a:cs typeface="Times New Roman" panose="02020603050405020304" pitchFamily="18" charset="0"/>
              </a:rPr>
              <a:t>则电源电压</a:t>
            </a:r>
            <a:r>
              <a:rPr lang="en-US" altLang="zh-CN" sz="2400" i="1" kern="100" smtClean="0">
                <a:latin typeface="+mn-lt"/>
                <a:ea typeface="黑体" panose="02010609060101010101" pitchFamily="49" charset="-122"/>
                <a:cs typeface="Times New Roman" panose="02020603050405020304" pitchFamily="18" charset="0"/>
              </a:rPr>
              <a:t>U</a:t>
            </a:r>
            <a:r>
              <a:rPr lang="zh-CN" altLang="en-US" sz="2400" kern="100" smtClean="0">
                <a:latin typeface="+mn-lt"/>
                <a:cs typeface="Times New Roman" panose="02020603050405020304" pitchFamily="18" charset="0"/>
              </a:rPr>
              <a:t>＝</a:t>
            </a:r>
            <a:r>
              <a:rPr lang="en-US" altLang="zh-CN" sz="2400" i="1" kern="100" smtClean="0">
                <a:latin typeface="+mn-lt"/>
                <a:ea typeface="黑体" panose="02010609060101010101" pitchFamily="49" charset="-122"/>
                <a:cs typeface="Times New Roman" panose="02020603050405020304" pitchFamily="18" charset="0"/>
              </a:rPr>
              <a:t>U</a:t>
            </a:r>
            <a:r>
              <a:rPr lang="en-US" altLang="zh-CN" sz="2400" kern="100" baseline="-25000" smtClean="0">
                <a:latin typeface="+mn-lt"/>
                <a:ea typeface="黑体" panose="02010609060101010101" pitchFamily="49" charset="-122"/>
                <a:cs typeface="Times New Roman" panose="02020603050405020304" pitchFamily="18" charset="0"/>
              </a:rPr>
              <a:t>1</a:t>
            </a:r>
            <a:r>
              <a:rPr lang="zh-CN" altLang="zh-CN" sz="2400" kern="100">
                <a:latin typeface="+mn-lt"/>
                <a:ea typeface="黑体" panose="02010609060101010101" pitchFamily="49" charset="-122"/>
                <a:cs typeface="Times New Roman" panose="02020603050405020304" pitchFamily="18" charset="0"/>
              </a:rPr>
              <a:t>＋</a:t>
            </a:r>
            <a:r>
              <a:rPr lang="en-US" altLang="zh-CN" sz="2400" i="1" kern="100" smtClean="0">
                <a:latin typeface="+mn-lt"/>
                <a:ea typeface="黑体" panose="02010609060101010101" pitchFamily="49" charset="-122"/>
                <a:cs typeface="Times New Roman" panose="02020603050405020304" pitchFamily="18" charset="0"/>
              </a:rPr>
              <a:t>U</a:t>
            </a:r>
            <a:r>
              <a:rPr lang="en-US" altLang="zh-CN" sz="2400" kern="100" baseline="-25000" smtClean="0">
                <a:latin typeface="+mn-lt"/>
                <a:ea typeface="黑体" panose="02010609060101010101" pitchFamily="49" charset="-122"/>
                <a:cs typeface="Times New Roman" panose="02020603050405020304" pitchFamily="18" charset="0"/>
              </a:rPr>
              <a:t>2</a:t>
            </a:r>
            <a:r>
              <a:rPr lang="zh-CN" altLang="en-US" sz="2400" kern="100" smtClean="0">
                <a:latin typeface="+mn-lt"/>
                <a:cs typeface="Times New Roman" panose="02020603050405020304" pitchFamily="18" charset="0"/>
              </a:rPr>
              <a:t>＝</a:t>
            </a:r>
            <a:r>
              <a:rPr lang="en-US" altLang="zh-CN" sz="2400" kern="100" smtClean="0">
                <a:latin typeface="+mn-lt"/>
                <a:ea typeface="黑体" panose="02010609060101010101" pitchFamily="49" charset="-122"/>
                <a:cs typeface="Times New Roman" panose="02020603050405020304" pitchFamily="18" charset="0"/>
              </a:rPr>
              <a:t>3V</a:t>
            </a:r>
            <a:r>
              <a:rPr lang="zh-CN" altLang="zh-CN" sz="2400" kern="100">
                <a:latin typeface="+mn-lt"/>
                <a:ea typeface="黑体" panose="02010609060101010101" pitchFamily="49" charset="-122"/>
                <a:cs typeface="Times New Roman" panose="02020603050405020304" pitchFamily="18" charset="0"/>
              </a:rPr>
              <a:t>＋</a:t>
            </a:r>
            <a:r>
              <a:rPr lang="en-US" altLang="zh-CN" sz="2400" kern="100" smtClean="0">
                <a:latin typeface="+mn-lt"/>
                <a:ea typeface="黑体" panose="02010609060101010101" pitchFamily="49" charset="-122"/>
                <a:cs typeface="Times New Roman" panose="02020603050405020304" pitchFamily="18" charset="0"/>
              </a:rPr>
              <a:t>1</a:t>
            </a:r>
            <a:r>
              <a:rPr lang="en-US" altLang="zh-CN" sz="2400" kern="100" smtClean="0">
                <a:latin typeface="+mn-lt"/>
                <a:cs typeface="Times New Roman" panose="02020603050405020304" pitchFamily="18" charset="0"/>
              </a:rPr>
              <a:t>.</a:t>
            </a:r>
            <a:r>
              <a:rPr lang="en-US" altLang="zh-CN" sz="2400" kern="100" smtClean="0">
                <a:latin typeface="+mn-lt"/>
                <a:ea typeface="黑体" panose="02010609060101010101" pitchFamily="49" charset="-122"/>
                <a:cs typeface="Times New Roman" panose="02020603050405020304" pitchFamily="18" charset="0"/>
              </a:rPr>
              <a:t>5V</a:t>
            </a:r>
            <a:r>
              <a:rPr lang="zh-CN" altLang="en-US" sz="2400" kern="100" smtClean="0">
                <a:latin typeface="+mn-lt"/>
                <a:cs typeface="Times New Roman" panose="02020603050405020304" pitchFamily="18" charset="0"/>
              </a:rPr>
              <a:t>＝</a:t>
            </a:r>
            <a:r>
              <a:rPr lang="en-US" altLang="zh-CN" sz="2400" kern="100" smtClean="0">
                <a:latin typeface="+mn-lt"/>
                <a:ea typeface="黑体" panose="02010609060101010101" pitchFamily="49" charset="-122"/>
                <a:cs typeface="Times New Roman" panose="02020603050405020304" pitchFamily="18" charset="0"/>
              </a:rPr>
              <a:t>4</a:t>
            </a:r>
            <a:r>
              <a:rPr lang="en-US" altLang="zh-CN" sz="2400" kern="100" smtClean="0">
                <a:latin typeface="+mn-lt"/>
                <a:cs typeface="Times New Roman" panose="02020603050405020304" pitchFamily="18" charset="0"/>
              </a:rPr>
              <a:t>.</a:t>
            </a:r>
            <a:r>
              <a:rPr lang="en-US" altLang="zh-CN" sz="2400" kern="100" smtClean="0">
                <a:latin typeface="+mn-lt"/>
                <a:ea typeface="黑体" panose="02010609060101010101" pitchFamily="49" charset="-122"/>
                <a:cs typeface="Times New Roman" panose="02020603050405020304" pitchFamily="18" charset="0"/>
              </a:rPr>
              <a:t>5V</a:t>
            </a:r>
            <a:r>
              <a:rPr lang="en-US" altLang="zh-CN" sz="2400" kern="100">
                <a:latin typeface="+mn-lt"/>
                <a:cs typeface="Times New Roman" panose="02020603050405020304" pitchFamily="18" charset="0"/>
              </a:rPr>
              <a:t>.</a:t>
            </a:r>
            <a:endParaRPr lang="zh-CN" altLang="zh-CN" sz="1400" kern="100">
              <a:latin typeface="+mn-lt"/>
              <a:cs typeface="Times New Roman" panose="02020603050405020304" pitchFamily="18" charset="0"/>
            </a:endParaRPr>
          </a:p>
        </p:txBody>
      </p:sp>
      <p:pic>
        <p:nvPicPr>
          <p:cNvPr id="6" name="图片 5"/>
          <p:cNvPicPr>
            <a:picLocks noChangeAspect="1"/>
          </p:cNvPicPr>
          <p:nvPr/>
        </p:nvPicPr>
        <p:blipFill>
          <a:blip r:embed="rId3">
            <a:clrChange>
              <a:clrFrom>
                <a:srgbClr val="FFFFFF"/>
              </a:clrFrom>
              <a:clrTo>
                <a:srgbClr val="FFFFFF">
                  <a:alpha val="0"/>
                </a:srgbClr>
              </a:clrTo>
            </a:clrChange>
          </a:blip>
          <a:stretch>
            <a:fillRect/>
          </a:stretch>
        </p:blipFill>
        <p:spPr>
          <a:xfrm>
            <a:off x="9608740" y="2015973"/>
            <a:ext cx="2237962" cy="2218445"/>
          </a:xfrm>
          <a:prstGeom prst="rect">
            <a:avLst/>
          </a:prstGeom>
        </p:spPr>
      </p:pic>
      <p:sp>
        <p:nvSpPr>
          <p:cNvPr id="7" name="矩形 6"/>
          <p:cNvSpPr/>
          <p:nvPr/>
        </p:nvSpPr>
        <p:spPr>
          <a:xfrm>
            <a:off x="409183" y="5157192"/>
            <a:ext cx="2877711" cy="576248"/>
          </a:xfrm>
          <a:prstGeom prst="rect">
            <a:avLst/>
          </a:prstGeom>
        </p:spPr>
        <p:txBody>
          <a:bodyPr wrap="none">
            <a:spAutoFit/>
          </a:bodyPr>
          <a:lstStyle/>
          <a:p>
            <a:pPr algn="just">
              <a:lnSpc>
                <a:spcPct val="150000"/>
              </a:lnSpc>
              <a:spcAft>
                <a:spcPts val="0"/>
              </a:spcAft>
            </a:pPr>
            <a:r>
              <a:rPr lang="zh-CN" altLang="en-US" sz="2400" b="0" kern="100">
                <a:solidFill>
                  <a:srgbClr val="000000"/>
                </a:solidFill>
                <a:cs typeface="Times New Roman" panose="02020603050405020304" pitchFamily="18" charset="0"/>
              </a:rPr>
              <a:t>（</a:t>
            </a:r>
            <a:r>
              <a:rPr lang="en-US" altLang="zh-CN" sz="2400" b="0" kern="100">
                <a:solidFill>
                  <a:srgbClr val="000000"/>
                </a:solidFill>
                <a:cs typeface="Times New Roman" panose="02020603050405020304" pitchFamily="18" charset="0"/>
              </a:rPr>
              <a:t>3</a:t>
            </a:r>
            <a:r>
              <a:rPr lang="zh-CN" altLang="en-US" sz="2400" b="0" kern="100">
                <a:solidFill>
                  <a:srgbClr val="000000"/>
                </a:solidFill>
                <a:cs typeface="Times New Roman" panose="02020603050405020304" pitchFamily="18" charset="0"/>
              </a:rPr>
              <a:t>）电路的总功率</a:t>
            </a:r>
            <a:r>
              <a:rPr lang="en-US" altLang="zh-CN" sz="2400" b="0" kern="100">
                <a:solidFill>
                  <a:srgbClr val="000000"/>
                </a:solidFill>
                <a:cs typeface="Times New Roman" panose="02020603050405020304" pitchFamily="18" charset="0"/>
              </a:rPr>
              <a:t>.</a:t>
            </a:r>
            <a:endParaRPr lang="zh-CN" altLang="zh-CN" sz="1400" b="0" kern="100">
              <a:cs typeface="Times New Roman" panose="02020603050405020304" pitchFamily="18" charset="0"/>
            </a:endParaRPr>
          </a:p>
        </p:txBody>
      </p:sp>
      <p:sp>
        <p:nvSpPr>
          <p:cNvPr id="8" name="矩形 7"/>
          <p:cNvSpPr/>
          <p:nvPr/>
        </p:nvSpPr>
        <p:spPr>
          <a:xfrm>
            <a:off x="353420" y="5694482"/>
            <a:ext cx="11475086" cy="646331"/>
          </a:xfrm>
          <a:prstGeom prst="rect">
            <a:avLst/>
          </a:prstGeom>
        </p:spPr>
        <p:txBody>
          <a:bodyPr wrap="square">
            <a:spAutoFit/>
          </a:bodyPr>
          <a:lstStyle/>
          <a:p>
            <a:pPr algn="just">
              <a:lnSpc>
                <a:spcPct val="150000"/>
              </a:lnSpc>
              <a:spcAft>
                <a:spcPts val="0"/>
              </a:spcAft>
            </a:pPr>
            <a:r>
              <a:rPr lang="zh-CN" altLang="zh-CN" sz="2400" kern="100">
                <a:ea typeface="黑体" panose="02010609060101010101" pitchFamily="49" charset="-122"/>
                <a:cs typeface="Times New Roman" panose="02020603050405020304" pitchFamily="18" charset="0"/>
              </a:rPr>
              <a:t>电路的总功率</a:t>
            </a:r>
            <a:r>
              <a:rPr lang="en-US" altLang="zh-CN" sz="2400" i="1" kern="100" smtClean="0">
                <a:ea typeface="黑体" panose="02010609060101010101" pitchFamily="49" charset="-122"/>
                <a:cs typeface="Times New Roman" panose="02020603050405020304" pitchFamily="18" charset="0"/>
              </a:rPr>
              <a:t>P</a:t>
            </a:r>
            <a:r>
              <a:rPr lang="zh-CN" altLang="en-US" sz="2400" kern="100" smtClean="0">
                <a:latin typeface="宋体" panose="02010600030101010101" pitchFamily="2" charset="-122"/>
                <a:cs typeface="Times New Roman" panose="02020603050405020304" pitchFamily="18" charset="0"/>
              </a:rPr>
              <a:t>＝</a:t>
            </a:r>
            <a:r>
              <a:rPr lang="en-US" altLang="zh-CN" sz="2400" i="1" kern="100" smtClean="0">
                <a:ea typeface="黑体" panose="02010609060101010101" pitchFamily="49" charset="-122"/>
                <a:cs typeface="Times New Roman" panose="02020603050405020304" pitchFamily="18" charset="0"/>
              </a:rPr>
              <a:t>UI</a:t>
            </a:r>
            <a:r>
              <a:rPr lang="zh-CN" altLang="en-US" sz="2400" kern="100" smtClean="0">
                <a:latin typeface="宋体" panose="02010600030101010101" pitchFamily="2" charset="-122"/>
                <a:cs typeface="Times New Roman" panose="02020603050405020304" pitchFamily="18" charset="0"/>
              </a:rPr>
              <a:t>＝</a:t>
            </a:r>
            <a:r>
              <a:rPr lang="en-US" altLang="zh-CN" sz="2400" kern="100" smtClean="0">
                <a:latin typeface="+mn-lt"/>
                <a:ea typeface="黑体" panose="02010609060101010101" pitchFamily="49" charset="-122"/>
                <a:cs typeface="Times New Roman" panose="02020603050405020304" pitchFamily="18" charset="0"/>
              </a:rPr>
              <a:t>4</a:t>
            </a:r>
            <a:r>
              <a:rPr lang="en-US" altLang="zh-CN" sz="2400" kern="100" smtClean="0">
                <a:latin typeface="+mn-lt"/>
                <a:cs typeface="Times New Roman" panose="02020603050405020304" pitchFamily="18" charset="0"/>
              </a:rPr>
              <a:t>.</a:t>
            </a:r>
            <a:r>
              <a:rPr lang="en-US" altLang="zh-CN" sz="2400" kern="100" smtClean="0">
                <a:latin typeface="+mn-lt"/>
                <a:ea typeface="黑体" panose="02010609060101010101" pitchFamily="49" charset="-122"/>
                <a:cs typeface="Times New Roman" panose="02020603050405020304" pitchFamily="18" charset="0"/>
              </a:rPr>
              <a:t>5</a:t>
            </a:r>
            <a:r>
              <a:rPr lang="en-US" altLang="zh-CN" sz="2400" kern="100" smtClean="0">
                <a:ea typeface="黑体" panose="02010609060101010101" pitchFamily="49" charset="-122"/>
                <a:cs typeface="Times New Roman" panose="02020603050405020304" pitchFamily="18" charset="0"/>
              </a:rPr>
              <a:t>V</a:t>
            </a:r>
            <a:r>
              <a:rPr lang="en-US" altLang="zh-CN" sz="2400" kern="100" smtClean="0">
                <a:latin typeface="宋体" panose="02010600030101010101" pitchFamily="2" charset="-122"/>
                <a:cs typeface="Times New Roman" panose="02020603050405020304" pitchFamily="18" charset="0"/>
              </a:rPr>
              <a:t>×</a:t>
            </a:r>
            <a:r>
              <a:rPr lang="en-US" altLang="zh-CN" sz="2400" kern="100" smtClean="0">
                <a:latin typeface="+mn-lt"/>
                <a:ea typeface="黑体" panose="02010609060101010101" pitchFamily="49" charset="-122"/>
                <a:cs typeface="Times New Roman" panose="02020603050405020304" pitchFamily="18" charset="0"/>
              </a:rPr>
              <a:t>0</a:t>
            </a:r>
            <a:r>
              <a:rPr lang="en-US" altLang="zh-CN" sz="2400" kern="100" smtClean="0">
                <a:latin typeface="+mn-lt"/>
                <a:cs typeface="Times New Roman" panose="02020603050405020304" pitchFamily="18" charset="0"/>
              </a:rPr>
              <a:t>.</a:t>
            </a:r>
            <a:r>
              <a:rPr lang="en-US" altLang="zh-CN" sz="2400" kern="100" smtClean="0">
                <a:latin typeface="+mn-lt"/>
                <a:ea typeface="黑体" panose="02010609060101010101" pitchFamily="49" charset="-122"/>
                <a:cs typeface="Times New Roman" panose="02020603050405020304" pitchFamily="18" charset="0"/>
              </a:rPr>
              <a:t>15</a:t>
            </a:r>
            <a:r>
              <a:rPr lang="en-US" altLang="zh-CN" sz="2400" kern="100" smtClean="0">
                <a:ea typeface="黑体" panose="02010609060101010101" pitchFamily="49" charset="-122"/>
                <a:cs typeface="Times New Roman" panose="02020603050405020304" pitchFamily="18" charset="0"/>
              </a:rPr>
              <a:t>A</a:t>
            </a:r>
            <a:r>
              <a:rPr lang="zh-CN" altLang="en-US" sz="2400" kern="100" smtClean="0">
                <a:latin typeface="宋体" panose="02010600030101010101" pitchFamily="2" charset="-122"/>
                <a:cs typeface="Times New Roman" panose="02020603050405020304" pitchFamily="18" charset="0"/>
              </a:rPr>
              <a:t>＝</a:t>
            </a:r>
            <a:r>
              <a:rPr lang="en-US" altLang="zh-CN" sz="2400" kern="100" smtClean="0">
                <a:ea typeface="黑体" panose="02010609060101010101" pitchFamily="49" charset="-122"/>
                <a:cs typeface="Times New Roman" panose="02020603050405020304" pitchFamily="18" charset="0"/>
              </a:rPr>
              <a:t>0</a:t>
            </a:r>
            <a:r>
              <a:rPr lang="en-US" altLang="zh-CN" sz="2400" kern="100" smtClean="0">
                <a:latin typeface="+mn-lt"/>
                <a:cs typeface="Times New Roman" panose="02020603050405020304" pitchFamily="18" charset="0"/>
              </a:rPr>
              <a:t>.</a:t>
            </a:r>
            <a:r>
              <a:rPr lang="en-US" altLang="zh-CN" sz="2400" kern="100" smtClean="0">
                <a:latin typeface="+mn-lt"/>
                <a:ea typeface="黑体" panose="02010609060101010101" pitchFamily="49" charset="-122"/>
                <a:cs typeface="Times New Roman" panose="02020603050405020304" pitchFamily="18" charset="0"/>
              </a:rPr>
              <a:t>6</a:t>
            </a:r>
            <a:r>
              <a:rPr lang="en-US" altLang="zh-CN" sz="2400" kern="100" smtClean="0">
                <a:ea typeface="黑体" panose="02010609060101010101" pitchFamily="49" charset="-122"/>
                <a:cs typeface="Times New Roman" panose="02020603050405020304" pitchFamily="18" charset="0"/>
              </a:rPr>
              <a:t>75W</a:t>
            </a:r>
            <a:r>
              <a:rPr lang="en-US" altLang="zh-CN" sz="2400" kern="100">
                <a:latin typeface="宋体" panose="02010600030101010101" pitchFamily="2" charset="-122"/>
                <a:cs typeface="Times New Roman" panose="02020603050405020304" pitchFamily="18" charset="0"/>
              </a:rPr>
              <a:t>.</a:t>
            </a:r>
            <a:endParaRPr lang="zh-CN" altLang="zh-CN" sz="1400" kern="100">
              <a:cs typeface="Times New Roman" panose="02020603050405020304" pitchFamily="18" charset="0"/>
            </a:endParaRPr>
          </a:p>
        </p:txBody>
      </p:sp>
    </p:spTree>
    <p:extLst>
      <p:ext uri="{BB962C8B-B14F-4D97-AF65-F5344CB8AC3E}">
        <p14:creationId xmlns:p14="http://schemas.microsoft.com/office/powerpoint/2010/main" val="1599460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8"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29</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）如图所示为我军装备的</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05</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式两栖突击车</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此车配备最大功率为</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29</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10</a:t>
            </a:r>
            <a:r>
              <a:rPr lang="en-US" altLang="zh-CN" kern="100" baseline="30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6</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的柴油发动机，履带着地的总面积为</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10m</a:t>
            </a:r>
            <a:r>
              <a:rPr lang="en-US" altLang="zh-CN" kern="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当突击车搭载</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名战士演练时，车与人总质量为</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kern="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取</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N/kg</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ρ</a:t>
            </a:r>
            <a:r>
              <a:rPr lang="zh-CN" altLang="zh-CN" kern="100" baseline="-250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a:t>
            </a:r>
            <a:r>
              <a:rPr lang="zh-CN" altLang="en-US"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0</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10</a:t>
            </a:r>
            <a:r>
              <a:rPr lang="en-US" altLang="zh-CN" kern="100" baseline="300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3</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kg/m</a:t>
            </a:r>
            <a:r>
              <a:rPr lang="en-US" altLang="zh-CN" kern="100" baseline="300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3</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q</a:t>
            </a:r>
            <a:r>
              <a:rPr lang="zh-CN" altLang="zh-CN" kern="100" baseline="-250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柴油</a:t>
            </a:r>
            <a:r>
              <a:rPr lang="zh-CN" altLang="en-US"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4</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3</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10</a:t>
            </a:r>
            <a:r>
              <a:rPr lang="en-US" altLang="zh-CN" kern="100" baseline="300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7</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J/kg</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）两栖突击车在水平地面静止时对地面的压强</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 name="矩形 2"/>
              <p:cNvSpPr/>
              <p:nvPr/>
            </p:nvSpPr>
            <p:spPr>
              <a:xfrm>
                <a:off x="406574" y="4917595"/>
                <a:ext cx="11440128" cy="1535741"/>
              </a:xfrm>
              <a:prstGeom prst="rect">
                <a:avLst/>
              </a:prstGeom>
            </p:spPr>
            <p:txBody>
              <a:bodyPr wrap="square">
                <a:spAutoFit/>
              </a:bodyPr>
              <a:lstStyle/>
              <a:p>
                <a:pPr algn="just">
                  <a:lnSpc>
                    <a:spcPct val="150000"/>
                  </a:lnSpc>
                  <a:spcAft>
                    <a:spcPts val="0"/>
                  </a:spcAft>
                </a:pPr>
                <a:r>
                  <a:rPr lang="zh-CN" altLang="zh-CN" sz="2400" kern="100">
                    <a:ea typeface="黑体" panose="02010609060101010101" pitchFamily="49" charset="-122"/>
                    <a:cs typeface="Times New Roman" panose="02020603050405020304" pitchFamily="18" charset="0"/>
                  </a:rPr>
                  <a:t>两栖突击车静止在水平地面上时</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对水平地面的压力</a:t>
                </a:r>
                <a:r>
                  <a:rPr lang="en-US" altLang="zh-CN" sz="2400" i="1" kern="100" smtClean="0">
                    <a:cs typeface="Times New Roman" panose="02020603050405020304" pitchFamily="18" charset="0"/>
                  </a:rPr>
                  <a:t>F</a:t>
                </a:r>
                <a:r>
                  <a:rPr lang="zh-CN" altLang="en-US" sz="2400" kern="100" smtClean="0">
                    <a:cs typeface="Times New Roman" panose="02020603050405020304" pitchFamily="18" charset="0"/>
                  </a:rPr>
                  <a:t>＝</a:t>
                </a:r>
                <a:r>
                  <a:rPr lang="en-US" altLang="zh-CN" sz="2400" i="1" kern="100" smtClean="0">
                    <a:cs typeface="Times New Roman" panose="02020603050405020304" pitchFamily="18" charset="0"/>
                  </a:rPr>
                  <a:t>G</a:t>
                </a:r>
                <a:r>
                  <a:rPr lang="zh-CN" altLang="zh-CN" sz="2400" kern="100" baseline="-25000" smtClean="0">
                    <a:ea typeface="黑体" panose="02010609060101010101" pitchFamily="49" charset="-122"/>
                    <a:cs typeface="Times New Roman" panose="02020603050405020304" pitchFamily="18" charset="0"/>
                  </a:rPr>
                  <a:t>总</a:t>
                </a:r>
                <a:r>
                  <a:rPr lang="zh-CN" altLang="en-US" sz="2400" kern="100" smtClean="0">
                    <a:cs typeface="Times New Roman" panose="02020603050405020304" pitchFamily="18" charset="0"/>
                  </a:rPr>
                  <a:t>＝</a:t>
                </a:r>
                <a:r>
                  <a:rPr lang="en-US" altLang="zh-CN" sz="2400" i="1" kern="100" smtClean="0">
                    <a:cs typeface="Times New Roman" panose="02020603050405020304" pitchFamily="18" charset="0"/>
                  </a:rPr>
                  <a:t>m</a:t>
                </a:r>
                <a:r>
                  <a:rPr lang="zh-CN" altLang="zh-CN" sz="2400" kern="100" baseline="-25000">
                    <a:ea typeface="黑体" panose="02010609060101010101" pitchFamily="49" charset="-122"/>
                    <a:cs typeface="Times New Roman" panose="02020603050405020304" pitchFamily="18" charset="0"/>
                  </a:rPr>
                  <a:t>总</a:t>
                </a:r>
                <a:r>
                  <a:rPr lang="en-US" altLang="zh-CN" sz="2400" i="1" kern="100" smtClean="0">
                    <a:cs typeface="Times New Roman" panose="02020603050405020304" pitchFamily="18" charset="0"/>
                  </a:rPr>
                  <a:t>g</a:t>
                </a:r>
                <a:r>
                  <a:rPr lang="zh-CN" altLang="en-US" sz="2400" kern="100" smtClean="0">
                    <a:cs typeface="Times New Roman" panose="02020603050405020304" pitchFamily="18" charset="0"/>
                  </a:rPr>
                  <a:t>＝</a:t>
                </a:r>
                <a:r>
                  <a:rPr lang="en-US" altLang="zh-CN" sz="2400" kern="100" smtClean="0">
                    <a:cs typeface="Times New Roman" panose="02020603050405020304" pitchFamily="18" charset="0"/>
                  </a:rPr>
                  <a:t>3</a:t>
                </a:r>
                <a:r>
                  <a:rPr lang="en-US" altLang="zh-CN" sz="2400" kern="100" smtClean="0">
                    <a:latin typeface="宋体" panose="02010600030101010101" pitchFamily="2" charset="-122"/>
                    <a:cs typeface="Times New Roman" panose="02020603050405020304" pitchFamily="18" charset="0"/>
                  </a:rPr>
                  <a:t>×</a:t>
                </a:r>
                <a:r>
                  <a:rPr lang="en-US" altLang="zh-CN" sz="2400" kern="100" smtClean="0">
                    <a:cs typeface="Times New Roman" panose="02020603050405020304" pitchFamily="18" charset="0"/>
                  </a:rPr>
                  <a:t>10</a:t>
                </a:r>
                <a:r>
                  <a:rPr lang="en-US" altLang="zh-CN" sz="2400" kern="100" baseline="30000" smtClean="0">
                    <a:cs typeface="Times New Roman" panose="02020603050405020304" pitchFamily="18" charset="0"/>
                  </a:rPr>
                  <a:t>4</a:t>
                </a:r>
                <a:r>
                  <a:rPr lang="en-US" altLang="zh-CN" sz="2400" kern="100" smtClean="0">
                    <a:ea typeface="黑体" panose="02010609060101010101" pitchFamily="49" charset="-122"/>
                    <a:cs typeface="Times New Roman" panose="02020603050405020304" pitchFamily="18" charset="0"/>
                  </a:rPr>
                  <a:t>kg</a:t>
                </a:r>
                <a:r>
                  <a:rPr lang="en-US" altLang="zh-CN" sz="2400" kern="100" smtClean="0">
                    <a:latin typeface="宋体" panose="02010600030101010101" pitchFamily="2" charset="-122"/>
                    <a:cs typeface="Times New Roman" panose="02020603050405020304" pitchFamily="18" charset="0"/>
                  </a:rPr>
                  <a:t>×</a:t>
                </a:r>
                <a:r>
                  <a:rPr lang="en-US" altLang="zh-CN" sz="2400" kern="100" smtClean="0">
                    <a:ea typeface="黑体" panose="02010609060101010101" pitchFamily="49" charset="-122"/>
                    <a:cs typeface="Times New Roman" panose="02020603050405020304" pitchFamily="18" charset="0"/>
                  </a:rPr>
                  <a:t>10 N/kg</a:t>
                </a:r>
                <a:r>
                  <a:rPr lang="zh-CN" altLang="en-US" sz="2400" kern="100" smtClean="0">
                    <a:cs typeface="Times New Roman" panose="02020603050405020304" pitchFamily="18" charset="0"/>
                  </a:rPr>
                  <a:t>＝</a:t>
                </a:r>
                <a:r>
                  <a:rPr lang="en-US" altLang="zh-CN" sz="2400" kern="100" smtClean="0">
                    <a:ea typeface="黑体" panose="02010609060101010101" pitchFamily="49" charset="-122"/>
                    <a:cs typeface="Times New Roman" panose="02020603050405020304" pitchFamily="18" charset="0"/>
                  </a:rPr>
                  <a:t>3</a:t>
                </a:r>
                <a:r>
                  <a:rPr lang="en-US" altLang="zh-CN" sz="2400" kern="100" smtClean="0">
                    <a:latin typeface="宋体" panose="02010600030101010101" pitchFamily="2" charset="-122"/>
                    <a:cs typeface="Times New Roman" panose="02020603050405020304" pitchFamily="18" charset="0"/>
                  </a:rPr>
                  <a:t>×</a:t>
                </a:r>
                <a:r>
                  <a:rPr lang="en-US" altLang="zh-CN" sz="2400" kern="100" smtClean="0">
                    <a:ea typeface="黑体" panose="02010609060101010101" pitchFamily="49" charset="-122"/>
                    <a:cs typeface="Times New Roman" panose="02020603050405020304" pitchFamily="18" charset="0"/>
                  </a:rPr>
                  <a:t>10</a:t>
                </a:r>
                <a:r>
                  <a:rPr lang="en-US" altLang="zh-CN" sz="2400" kern="100" baseline="30000" smtClean="0">
                    <a:ea typeface="黑体" panose="02010609060101010101" pitchFamily="49" charset="-122"/>
                    <a:cs typeface="Times New Roman" panose="02020603050405020304" pitchFamily="18" charset="0"/>
                  </a:rPr>
                  <a:t>5</a:t>
                </a:r>
                <a:r>
                  <a:rPr lang="en-US" altLang="zh-CN" sz="2400" kern="100" smtClean="0">
                    <a:ea typeface="黑体" panose="02010609060101010101" pitchFamily="49" charset="-122"/>
                    <a:cs typeface="Times New Roman" panose="02020603050405020304" pitchFamily="18" charset="0"/>
                  </a:rPr>
                  <a:t>N</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则它对水平地面的压强</a:t>
                </a:r>
                <a:r>
                  <a:rPr lang="en-US" altLang="zh-CN" sz="2400" i="1" kern="100">
                    <a:ea typeface="黑体" panose="02010609060101010101" pitchFamily="49" charset="-122"/>
                    <a:cs typeface="Times New Roman" panose="02020603050405020304" pitchFamily="18" charset="0"/>
                  </a:rPr>
                  <a:t>p</a:t>
                </a:r>
                <a:r>
                  <a:rPr lang="zh-CN" altLang="en-US" sz="2400" kern="100" smtClean="0">
                    <a:cs typeface="Times New Roman" panose="02020603050405020304" pitchFamily="18" charset="0"/>
                  </a:rPr>
                  <a:t>＝</a:t>
                </a:r>
                <a14:m>
                  <m:oMath xmlns:m="http://schemas.openxmlformats.org/officeDocument/2006/math">
                    <m:f>
                      <m:fPr>
                        <m:ctrlPr>
                          <a:rPr lang="zh-CN" altLang="zh-CN" sz="2400" i="1" kern="100">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kern="100">
                            <a:latin typeface="Cambria Math" panose="02040503050406030204" pitchFamily="18" charset="0"/>
                            <a:cs typeface="Times New Roman" panose="02020603050405020304" pitchFamily="18" charset="0"/>
                          </a:rPr>
                          <m:t>𝑭</m:t>
                        </m:r>
                      </m:num>
                      <m:den>
                        <m:r>
                          <a:rPr lang="en-US" altLang="zh-CN" sz="2400" i="1" kern="100">
                            <a:latin typeface="Cambria Math" panose="02040503050406030204" pitchFamily="18" charset="0"/>
                            <a:cs typeface="Times New Roman" panose="02020603050405020304" pitchFamily="18" charset="0"/>
                          </a:rPr>
                          <m:t>𝑺</m:t>
                        </m:r>
                      </m:den>
                    </m:f>
                    <m:r>
                      <a:rPr lang="zh-CN" altLang="en-US" sz="2400" kern="100" smtClean="0">
                        <a:latin typeface="Cambria Math" panose="02040503050406030204" pitchFamily="18" charset="0"/>
                        <a:cs typeface="Times New Roman" panose="02020603050405020304" pitchFamily="18" charset="0"/>
                      </a:rPr>
                      <m:t>＝</m:t>
                    </m:r>
                    <m:f>
                      <m:fPr>
                        <m:ctrlPr>
                          <a:rPr lang="zh-CN" altLang="zh-CN" sz="2400" i="1" kern="100">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kern="100">
                            <a:latin typeface="Cambria Math" panose="02040503050406030204" pitchFamily="18" charset="0"/>
                            <a:cs typeface="Times New Roman" panose="02020603050405020304" pitchFamily="18" charset="0"/>
                          </a:rPr>
                          <m:t>3</m:t>
                        </m:r>
                        <m:r>
                          <m:rPr>
                            <m:nor/>
                          </m:rPr>
                          <a:rPr lang="en-US" altLang="zh-CN" sz="2400" kern="100">
                            <a:latin typeface="宋体" panose="02010600030101010101" pitchFamily="2" charset="-122"/>
                            <a:cs typeface="Times New Roman" panose="02020603050405020304" pitchFamily="18" charset="0"/>
                          </a:rPr>
                          <m:t>×</m:t>
                        </m:r>
                        <m:r>
                          <a:rPr lang="en-US" altLang="zh-CN" sz="2400" i="1" kern="100">
                            <a:latin typeface="Cambria Math" panose="02040503050406030204" pitchFamily="18" charset="0"/>
                            <a:cs typeface="Times New Roman" panose="02020603050405020304" pitchFamily="18" charset="0"/>
                          </a:rPr>
                          <m:t>1</m:t>
                        </m:r>
                        <m:sSup>
                          <m:sSupPr>
                            <m:ctrlPr>
                              <a:rPr lang="zh-CN" altLang="zh-CN" sz="2400" i="1" kern="100">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400" i="1" kern="100">
                                <a:latin typeface="Cambria Math" panose="02040503050406030204" pitchFamily="18" charset="0"/>
                                <a:cs typeface="Times New Roman" panose="02020603050405020304" pitchFamily="18" charset="0"/>
                              </a:rPr>
                              <m:t>0</m:t>
                            </m:r>
                          </m:e>
                          <m:sup>
                            <m:r>
                              <a:rPr lang="en-US" altLang="zh-CN" sz="2400" i="1" kern="100">
                                <a:latin typeface="Cambria Math" panose="02040503050406030204" pitchFamily="18" charset="0"/>
                                <a:cs typeface="Times New Roman" panose="02020603050405020304" pitchFamily="18" charset="0"/>
                              </a:rPr>
                              <m:t>5</m:t>
                            </m:r>
                          </m:sup>
                        </m:sSup>
                        <m:r>
                          <a:rPr lang="en-US" altLang="zh-CN" sz="2400" i="1" kern="100">
                            <a:latin typeface="Cambria Math" panose="02040503050406030204" pitchFamily="18" charset="0"/>
                            <a:cs typeface="Times New Roman" panose="02020603050405020304" pitchFamily="18" charset="0"/>
                          </a:rPr>
                          <m:t>𝐍</m:t>
                        </m:r>
                      </m:num>
                      <m:den>
                        <m:r>
                          <a:rPr lang="en-US" altLang="zh-CN" sz="2400" i="1" kern="100">
                            <a:latin typeface="Cambria Math" panose="02040503050406030204" pitchFamily="18" charset="0"/>
                            <a:cs typeface="Times New Roman" panose="02020603050405020304" pitchFamily="18" charset="0"/>
                          </a:rPr>
                          <m:t>10</m:t>
                        </m:r>
                        <m:sSup>
                          <m:sSupPr>
                            <m:ctrlPr>
                              <a:rPr lang="zh-CN" altLang="zh-CN" sz="2400" i="1" kern="100">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400" i="1" kern="100">
                                <a:latin typeface="Cambria Math" panose="02040503050406030204" pitchFamily="18" charset="0"/>
                                <a:cs typeface="Times New Roman" panose="02020603050405020304" pitchFamily="18" charset="0"/>
                              </a:rPr>
                              <m:t>𝐦</m:t>
                            </m:r>
                          </m:e>
                          <m:sup>
                            <m:r>
                              <a:rPr lang="en-US" altLang="zh-CN" sz="2400" i="1" kern="100">
                                <a:latin typeface="Cambria Math" panose="02040503050406030204" pitchFamily="18" charset="0"/>
                                <a:cs typeface="Times New Roman" panose="02020603050405020304" pitchFamily="18" charset="0"/>
                              </a:rPr>
                              <m:t>2</m:t>
                            </m:r>
                          </m:sup>
                        </m:sSup>
                      </m:den>
                    </m:f>
                  </m:oMath>
                </a14:m>
                <a:r>
                  <a:rPr lang="zh-CN" altLang="en-US" sz="2400" kern="100" smtClean="0">
                    <a:cs typeface="Times New Roman" panose="02020603050405020304" pitchFamily="18" charset="0"/>
                  </a:rPr>
                  <a:t>＝</a:t>
                </a:r>
                <a:r>
                  <a:rPr lang="en-US" altLang="zh-CN" sz="2400" kern="100" smtClean="0">
                    <a:ea typeface="黑体" panose="02010609060101010101" pitchFamily="49" charset="-122"/>
                    <a:cs typeface="Times New Roman" panose="02020603050405020304" pitchFamily="18" charset="0"/>
                  </a:rPr>
                  <a:t>3</a:t>
                </a:r>
                <a:r>
                  <a:rPr lang="en-US" altLang="zh-CN" sz="2400" kern="100" smtClean="0">
                    <a:latin typeface="宋体" panose="02010600030101010101" pitchFamily="2" charset="-122"/>
                    <a:cs typeface="Times New Roman" panose="02020603050405020304" pitchFamily="18" charset="0"/>
                  </a:rPr>
                  <a:t>×</a:t>
                </a:r>
                <a:r>
                  <a:rPr lang="en-US" altLang="zh-CN" sz="2400" kern="100" smtClean="0">
                    <a:ea typeface="黑体" panose="02010609060101010101" pitchFamily="49" charset="-122"/>
                    <a:cs typeface="Times New Roman" panose="02020603050405020304" pitchFamily="18" charset="0"/>
                  </a:rPr>
                  <a:t>10</a:t>
                </a:r>
                <a:r>
                  <a:rPr lang="en-US" altLang="zh-CN" sz="2400" kern="100" baseline="30000" smtClean="0">
                    <a:ea typeface="黑体" panose="02010609060101010101" pitchFamily="49" charset="-122"/>
                    <a:cs typeface="Times New Roman" panose="02020603050405020304" pitchFamily="18" charset="0"/>
                  </a:rPr>
                  <a:t>4</a:t>
                </a:r>
                <a:r>
                  <a:rPr lang="en-US" altLang="zh-CN" sz="2400" kern="100" smtClean="0">
                    <a:ea typeface="黑体" panose="02010609060101010101" pitchFamily="49" charset="-122"/>
                    <a:cs typeface="Times New Roman" panose="02020603050405020304" pitchFamily="18" charset="0"/>
                  </a:rPr>
                  <a:t>Pa</a:t>
                </a:r>
                <a:r>
                  <a:rPr lang="en-US" altLang="zh-CN" sz="2400" kern="100">
                    <a:latin typeface="宋体" panose="02010600030101010101" pitchFamily="2" charset="-122"/>
                    <a:cs typeface="Times New Roman" panose="02020603050405020304" pitchFamily="18" charset="0"/>
                  </a:rPr>
                  <a:t>.</a:t>
                </a:r>
                <a:endParaRPr lang="zh-CN" altLang="zh-CN" sz="1400" kern="100">
                  <a:cs typeface="Times New Roman" panose="02020603050405020304" pitchFamily="18" charset="0"/>
                </a:endParaRPr>
              </a:p>
            </p:txBody>
          </p:sp>
        </mc:Choice>
        <mc:Fallback xmlns="">
          <p:sp>
            <p:nvSpPr>
              <p:cNvPr id="3" name="矩形 2"/>
              <p:cNvSpPr>
                <a:spLocks noRot="1" noChangeAspect="1" noMove="1" noResize="1" noEditPoints="1" noAdjustHandles="1" noChangeArrowheads="1" noChangeShapeType="1" noTextEdit="1"/>
              </p:cNvSpPr>
              <p:nvPr/>
            </p:nvSpPr>
            <p:spPr>
              <a:xfrm>
                <a:off x="406574" y="4917595"/>
                <a:ext cx="11440128" cy="1535741"/>
              </a:xfrm>
              <a:prstGeom prst="rect">
                <a:avLst/>
              </a:prstGeom>
              <a:blipFill>
                <a:blip r:embed="rId2"/>
                <a:stretch>
                  <a:fillRect l="-853" r="-853"/>
                </a:stretch>
              </a:blipFill>
            </p:spPr>
            <p:txBody>
              <a:bodyPr/>
              <a:lstStyle/>
              <a:p>
                <a:r>
                  <a:rPr lang="zh-CN" altLang="en-US">
                    <a:noFill/>
                  </a:rPr>
                  <a:t> </a:t>
                </a:r>
              </a:p>
            </p:txBody>
          </p:sp>
        </mc:Fallback>
      </mc:AlternateContent>
      <p:pic>
        <p:nvPicPr>
          <p:cNvPr id="4" name="图片 3"/>
          <p:cNvPicPr>
            <a:picLocks noChangeAspect="1"/>
          </p:cNvPicPr>
          <p:nvPr/>
        </p:nvPicPr>
        <p:blipFill>
          <a:blip r:embed="rId3"/>
          <a:stretch>
            <a:fillRect/>
          </a:stretch>
        </p:blipFill>
        <p:spPr>
          <a:xfrm>
            <a:off x="4367014" y="3018641"/>
            <a:ext cx="3636688" cy="2055803"/>
          </a:xfrm>
          <a:prstGeom prst="rect">
            <a:avLst/>
          </a:prstGeom>
        </p:spPr>
      </p:pic>
    </p:spTree>
    <p:extLst>
      <p:ext uri="{BB962C8B-B14F-4D97-AF65-F5344CB8AC3E}">
        <p14:creationId xmlns:p14="http://schemas.microsoft.com/office/powerpoint/2010/main" val="4150032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）两栖突击车漂浮在水面上时排开水的体积；</a:t>
            </a:r>
            <a:endParaRPr lang="zh-CN" altLang="zh-CN" sz="1400" kern="100">
              <a:effectLst/>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mc:Choice xmlns:a14="http://schemas.microsoft.com/office/drawing/2010/main" Requires="a14">
          <p:sp>
            <p:nvSpPr>
              <p:cNvPr id="3" name="矩形 2"/>
              <p:cNvSpPr/>
              <p:nvPr/>
            </p:nvSpPr>
            <p:spPr>
              <a:xfrm>
                <a:off x="360854" y="4404629"/>
                <a:ext cx="11485848" cy="1601849"/>
              </a:xfrm>
              <a:prstGeom prst="rect">
                <a:avLst/>
              </a:prstGeom>
            </p:spPr>
            <p:txBody>
              <a:bodyPr wrap="square">
                <a:spAutoFit/>
              </a:bodyPr>
              <a:lstStyle/>
              <a:p>
                <a:pPr algn="just">
                  <a:lnSpc>
                    <a:spcPct val="150000"/>
                  </a:lnSpc>
                  <a:spcAft>
                    <a:spcPts val="0"/>
                  </a:spcAft>
                </a:pPr>
                <a:r>
                  <a:rPr lang="zh-CN" altLang="zh-CN" sz="2400" kern="100" dirty="0">
                    <a:ea typeface="黑体" panose="02010609060101010101" pitchFamily="49" charset="-122"/>
                    <a:cs typeface="Times New Roman" panose="02020603050405020304" pitchFamily="18" charset="0"/>
                  </a:rPr>
                  <a:t>两栖突击车漂浮在水面上时</a:t>
                </a:r>
                <a:r>
                  <a:rPr lang="zh-CN" altLang="zh-CN" sz="2400" kern="100" dirty="0">
                    <a:cs typeface="Times New Roman" panose="02020603050405020304" pitchFamily="18" charset="0"/>
                  </a:rPr>
                  <a:t>，</a:t>
                </a:r>
                <a:r>
                  <a:rPr lang="zh-CN" altLang="zh-CN" sz="2400" kern="100" dirty="0">
                    <a:ea typeface="黑体" panose="02010609060101010101" pitchFamily="49" charset="-122"/>
                    <a:cs typeface="Times New Roman" panose="02020603050405020304" pitchFamily="18" charset="0"/>
                  </a:rPr>
                  <a:t>受到的浮力</a:t>
                </a:r>
                <a:r>
                  <a:rPr lang="en-US" altLang="zh-CN" sz="2400" i="1" kern="100" dirty="0">
                    <a:ea typeface="黑体" panose="02010609060101010101" pitchFamily="49" charset="-122"/>
                    <a:cs typeface="Times New Roman" panose="02020603050405020304" pitchFamily="18" charset="0"/>
                  </a:rPr>
                  <a:t>F</a:t>
                </a:r>
                <a:r>
                  <a:rPr lang="zh-CN" altLang="zh-CN" sz="2400" kern="100" baseline="-25000" dirty="0" smtClean="0">
                    <a:ea typeface="黑体" panose="02010609060101010101" pitchFamily="49" charset="-122"/>
                    <a:cs typeface="Times New Roman" panose="02020603050405020304" pitchFamily="18" charset="0"/>
                  </a:rPr>
                  <a:t>浮</a:t>
                </a:r>
                <a:r>
                  <a:rPr lang="zh-CN" altLang="en-US" sz="2400" kern="100" dirty="0" smtClean="0">
                    <a:cs typeface="Times New Roman" panose="02020603050405020304" pitchFamily="18" charset="0"/>
                  </a:rPr>
                  <a:t>＝</a:t>
                </a:r>
                <a:r>
                  <a:rPr lang="en-US" altLang="zh-CN" sz="2400" i="1" kern="100" dirty="0" smtClean="0">
                    <a:ea typeface="黑体" panose="02010609060101010101" pitchFamily="49" charset="-122"/>
                    <a:cs typeface="Times New Roman" panose="02020603050405020304" pitchFamily="18" charset="0"/>
                  </a:rPr>
                  <a:t>G</a:t>
                </a:r>
                <a:r>
                  <a:rPr lang="zh-CN" altLang="zh-CN" sz="2400" kern="100" baseline="-25000" dirty="0" smtClean="0">
                    <a:ea typeface="黑体" panose="02010609060101010101" pitchFamily="49" charset="-122"/>
                    <a:cs typeface="Times New Roman" panose="02020603050405020304" pitchFamily="18" charset="0"/>
                  </a:rPr>
                  <a:t>总</a:t>
                </a:r>
                <a:r>
                  <a:rPr lang="zh-CN" altLang="en-US" sz="2400" kern="100" dirty="0" smtClean="0">
                    <a:cs typeface="Times New Roman" panose="02020603050405020304" pitchFamily="18" charset="0"/>
                  </a:rPr>
                  <a:t>＝</a:t>
                </a:r>
                <a:r>
                  <a:rPr lang="en-US" altLang="zh-CN" sz="2400" kern="100" dirty="0" smtClean="0">
                    <a:ea typeface="黑体" panose="02010609060101010101" pitchFamily="49" charset="-122"/>
                    <a:cs typeface="Times New Roman" panose="02020603050405020304" pitchFamily="18" charset="0"/>
                  </a:rPr>
                  <a:t>3</a:t>
                </a:r>
                <a:r>
                  <a:rPr lang="en-US" altLang="zh-CN" sz="2400" kern="100" dirty="0" smtClean="0">
                    <a:latin typeface="宋体" panose="02010600030101010101" pitchFamily="2" charset="-122"/>
                    <a:cs typeface="Times New Roman" panose="02020603050405020304" pitchFamily="18" charset="0"/>
                  </a:rPr>
                  <a:t>×</a:t>
                </a:r>
                <a:r>
                  <a:rPr lang="en-US" altLang="zh-CN" sz="2400" kern="100" dirty="0" smtClean="0">
                    <a:ea typeface="黑体" panose="02010609060101010101" pitchFamily="49" charset="-122"/>
                    <a:cs typeface="Times New Roman" panose="02020603050405020304" pitchFamily="18" charset="0"/>
                  </a:rPr>
                  <a:t>10</a:t>
                </a:r>
                <a:r>
                  <a:rPr lang="en-US" altLang="zh-CN" sz="2400" kern="100" baseline="30000" dirty="0" smtClean="0">
                    <a:ea typeface="黑体" panose="02010609060101010101" pitchFamily="49" charset="-122"/>
                    <a:cs typeface="Times New Roman" panose="02020603050405020304" pitchFamily="18" charset="0"/>
                  </a:rPr>
                  <a:t>5</a:t>
                </a:r>
                <a:r>
                  <a:rPr lang="en-US" altLang="zh-CN" sz="2400" kern="100" dirty="0" smtClean="0">
                    <a:ea typeface="黑体" panose="02010609060101010101" pitchFamily="49" charset="-122"/>
                    <a:cs typeface="Times New Roman" panose="02020603050405020304" pitchFamily="18" charset="0"/>
                  </a:rPr>
                  <a:t>N</a:t>
                </a:r>
                <a:r>
                  <a:rPr lang="zh-CN" altLang="zh-CN" sz="2400" kern="100" dirty="0">
                    <a:cs typeface="Times New Roman" panose="02020603050405020304" pitchFamily="18" charset="0"/>
                  </a:rPr>
                  <a:t>，</a:t>
                </a:r>
                <a:r>
                  <a:rPr lang="zh-CN" altLang="zh-CN" sz="2400" kern="100" dirty="0">
                    <a:ea typeface="黑体" panose="02010609060101010101" pitchFamily="49" charset="-122"/>
                    <a:cs typeface="Times New Roman" panose="02020603050405020304" pitchFamily="18" charset="0"/>
                  </a:rPr>
                  <a:t>由</a:t>
                </a:r>
                <a:r>
                  <a:rPr lang="en-US" altLang="zh-CN" sz="2400" i="1" kern="100" dirty="0">
                    <a:ea typeface="黑体" panose="02010609060101010101" pitchFamily="49" charset="-122"/>
                    <a:cs typeface="Times New Roman" panose="02020603050405020304" pitchFamily="18" charset="0"/>
                  </a:rPr>
                  <a:t>F</a:t>
                </a:r>
                <a:r>
                  <a:rPr lang="zh-CN" altLang="zh-CN" sz="2400" kern="100" baseline="-25000" dirty="0" smtClean="0">
                    <a:ea typeface="黑体" panose="02010609060101010101" pitchFamily="49" charset="-122"/>
                    <a:cs typeface="Times New Roman" panose="02020603050405020304" pitchFamily="18" charset="0"/>
                  </a:rPr>
                  <a:t>浮</a:t>
                </a:r>
                <a:r>
                  <a:rPr lang="zh-CN" altLang="en-US" sz="2400" kern="100" dirty="0" smtClean="0">
                    <a:cs typeface="Times New Roman" panose="02020603050405020304" pitchFamily="18" charset="0"/>
                  </a:rPr>
                  <a:t>＝</a:t>
                </a:r>
                <a:r>
                  <a:rPr lang="en-US" altLang="zh-CN" sz="2400" i="1" kern="100" dirty="0" err="1" smtClean="0">
                    <a:ea typeface="黑体" panose="02010609060101010101" pitchFamily="49" charset="-122"/>
                    <a:cs typeface="Times New Roman" panose="02020603050405020304" pitchFamily="18" charset="0"/>
                  </a:rPr>
                  <a:t>ρgV</a:t>
                </a:r>
                <a:r>
                  <a:rPr lang="zh-CN" altLang="zh-CN" sz="2400" kern="100" baseline="-25000" dirty="0">
                    <a:ea typeface="黑体" panose="02010609060101010101" pitchFamily="49" charset="-122"/>
                    <a:cs typeface="Times New Roman" panose="02020603050405020304" pitchFamily="18" charset="0"/>
                  </a:rPr>
                  <a:t>排</a:t>
                </a:r>
                <a:r>
                  <a:rPr lang="zh-CN" altLang="zh-CN" sz="2400" kern="100" dirty="0">
                    <a:ea typeface="黑体" panose="02010609060101010101" pitchFamily="49" charset="-122"/>
                    <a:cs typeface="Times New Roman" panose="02020603050405020304" pitchFamily="18" charset="0"/>
                  </a:rPr>
                  <a:t>可得</a:t>
                </a:r>
                <a:r>
                  <a:rPr lang="zh-CN" altLang="zh-CN" sz="2400" kern="100" dirty="0">
                    <a:cs typeface="Times New Roman" panose="02020603050405020304" pitchFamily="18" charset="0"/>
                  </a:rPr>
                  <a:t>，</a:t>
                </a:r>
                <a:r>
                  <a:rPr lang="zh-CN" altLang="zh-CN" sz="2400" kern="100" dirty="0">
                    <a:ea typeface="黑体" panose="02010609060101010101" pitchFamily="49" charset="-122"/>
                    <a:cs typeface="Times New Roman" panose="02020603050405020304" pitchFamily="18" charset="0"/>
                  </a:rPr>
                  <a:t>排开水的体积</a:t>
                </a:r>
                <a:r>
                  <a:rPr lang="en-US" altLang="zh-CN" sz="2400" i="1" kern="100" dirty="0">
                    <a:ea typeface="黑体" panose="02010609060101010101" pitchFamily="49" charset="-122"/>
                    <a:cs typeface="Times New Roman" panose="02020603050405020304" pitchFamily="18" charset="0"/>
                  </a:rPr>
                  <a:t>V</a:t>
                </a:r>
                <a:r>
                  <a:rPr lang="zh-CN" altLang="zh-CN" sz="2400" kern="100" baseline="-25000" dirty="0">
                    <a:ea typeface="黑体" panose="02010609060101010101" pitchFamily="49" charset="-122"/>
                    <a:cs typeface="Times New Roman" panose="02020603050405020304" pitchFamily="18" charset="0"/>
                  </a:rPr>
                  <a:t>排</a:t>
                </a:r>
                <a:r>
                  <a:rPr lang="zh-CN" altLang="en-US" sz="2400" kern="100" dirty="0" smtClean="0">
                    <a:cs typeface="Times New Roman" panose="02020603050405020304" pitchFamily="18" charset="0"/>
                  </a:rPr>
                  <a:t>＝</a:t>
                </a:r>
                <a14:m>
                  <m:oMath xmlns:m="http://schemas.openxmlformats.org/officeDocument/2006/math">
                    <m:f>
                      <m:fPr>
                        <m:ctrlPr>
                          <a:rPr lang="zh-CN" altLang="zh-CN" sz="2400" i="1" kern="100">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sz="2400" i="1" kern="100">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kern="100">
                                <a:latin typeface="Cambria Math" panose="02040503050406030204" pitchFamily="18" charset="0"/>
                                <a:cs typeface="Times New Roman" panose="02020603050405020304" pitchFamily="18" charset="0"/>
                              </a:rPr>
                              <m:t>𝑭</m:t>
                            </m:r>
                          </m:e>
                          <m:sub>
                            <m:r>
                              <m:rPr>
                                <m:nor/>
                              </m:rPr>
                              <a:rPr lang="zh-CN" altLang="zh-CN" sz="2400" kern="100" baseline="4000">
                                <a:cs typeface="Times New Roman" panose="02020603050405020304" pitchFamily="18" charset="0"/>
                              </a:rPr>
                              <m:t>浮</m:t>
                            </m:r>
                          </m:sub>
                        </m:sSub>
                      </m:num>
                      <m:den>
                        <m:sSub>
                          <m:sSubPr>
                            <m:ctrlPr>
                              <a:rPr lang="zh-CN" altLang="zh-CN" sz="2400" i="1" kern="100">
                                <a:effectLst/>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sz="2400" i="1" kern="100">
                                <a:cs typeface="Times New Roman" panose="02020603050405020304" pitchFamily="18" charset="0"/>
                              </a:rPr>
                              <m:t>ρ</m:t>
                            </m:r>
                          </m:e>
                          <m:sub>
                            <m:r>
                              <m:rPr>
                                <m:nor/>
                              </m:rPr>
                              <a:rPr lang="zh-CN" altLang="zh-CN" sz="2400" kern="100" baseline="-25000">
                                <a:cs typeface="Times New Roman" panose="02020603050405020304" pitchFamily="18" charset="0"/>
                              </a:rPr>
                              <m:t>水</m:t>
                            </m:r>
                          </m:sub>
                        </m:sSub>
                        <m:r>
                          <a:rPr lang="en-US" altLang="zh-CN" sz="2400" i="1" kern="100">
                            <a:latin typeface="Cambria Math" panose="02040503050406030204" pitchFamily="18" charset="0"/>
                            <a:cs typeface="Times New Roman" panose="02020603050405020304" pitchFamily="18" charset="0"/>
                          </a:rPr>
                          <m:t>𝒈</m:t>
                        </m:r>
                      </m:den>
                    </m:f>
                    <m:r>
                      <a:rPr lang="zh-CN" altLang="en-US" sz="2400" kern="100" smtClean="0">
                        <a:latin typeface="Cambria Math" panose="02040503050406030204" pitchFamily="18" charset="0"/>
                        <a:cs typeface="Times New Roman" panose="02020603050405020304" pitchFamily="18" charset="0"/>
                      </a:rPr>
                      <m:t>＝</m:t>
                    </m:r>
                    <m:f>
                      <m:fPr>
                        <m:ctrlPr>
                          <a:rPr lang="zh-CN" altLang="zh-CN" sz="2400" i="1" kern="100">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kern="100">
                            <a:latin typeface="Cambria Math" panose="02040503050406030204" pitchFamily="18" charset="0"/>
                            <a:cs typeface="Times New Roman" panose="02020603050405020304" pitchFamily="18" charset="0"/>
                          </a:rPr>
                          <m:t>3</m:t>
                        </m:r>
                        <m:r>
                          <m:rPr>
                            <m:nor/>
                          </m:rPr>
                          <a:rPr lang="en-US" altLang="zh-CN" sz="2400" kern="100">
                            <a:latin typeface="宋体" panose="02010600030101010101" pitchFamily="2" charset="-122"/>
                            <a:cs typeface="Times New Roman" panose="02020603050405020304" pitchFamily="18" charset="0"/>
                          </a:rPr>
                          <m:t>×</m:t>
                        </m:r>
                        <m:r>
                          <a:rPr lang="en-US" altLang="zh-CN" sz="2400" i="1" kern="100">
                            <a:latin typeface="Cambria Math" panose="02040503050406030204" pitchFamily="18" charset="0"/>
                            <a:cs typeface="Times New Roman" panose="02020603050405020304" pitchFamily="18" charset="0"/>
                          </a:rPr>
                          <m:t>1</m:t>
                        </m:r>
                        <m:sSup>
                          <m:sSupPr>
                            <m:ctrlPr>
                              <a:rPr lang="zh-CN" altLang="zh-CN" sz="2400" i="1" kern="100">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400" i="1" kern="100">
                                <a:latin typeface="Cambria Math" panose="02040503050406030204" pitchFamily="18" charset="0"/>
                                <a:cs typeface="Times New Roman" panose="02020603050405020304" pitchFamily="18" charset="0"/>
                              </a:rPr>
                              <m:t>0</m:t>
                            </m:r>
                          </m:e>
                          <m:sup>
                            <m:r>
                              <a:rPr lang="en-US" altLang="zh-CN" sz="2400" i="1" kern="100">
                                <a:latin typeface="Cambria Math" panose="02040503050406030204" pitchFamily="18" charset="0"/>
                                <a:cs typeface="Times New Roman" panose="02020603050405020304" pitchFamily="18" charset="0"/>
                              </a:rPr>
                              <m:t>5</m:t>
                            </m:r>
                          </m:sup>
                        </m:sSup>
                        <m:r>
                          <a:rPr lang="en-US" altLang="zh-CN" sz="2400" i="1" kern="100">
                            <a:latin typeface="Cambria Math" panose="02040503050406030204" pitchFamily="18" charset="0"/>
                            <a:cs typeface="Times New Roman" panose="02020603050405020304" pitchFamily="18" charset="0"/>
                          </a:rPr>
                          <m:t>𝐍</m:t>
                        </m:r>
                      </m:num>
                      <m:den>
                        <m:r>
                          <a:rPr lang="en-US" altLang="zh-CN" sz="2400" i="1" kern="100">
                            <a:latin typeface="Cambria Math" panose="02040503050406030204" pitchFamily="18" charset="0"/>
                            <a:cs typeface="Times New Roman" panose="02020603050405020304" pitchFamily="18" charset="0"/>
                          </a:rPr>
                          <m:t>1.0</m:t>
                        </m:r>
                        <m:r>
                          <m:rPr>
                            <m:nor/>
                          </m:rPr>
                          <a:rPr lang="en-US" altLang="zh-CN" sz="2400" kern="100">
                            <a:latin typeface="宋体" panose="02010600030101010101" pitchFamily="2" charset="-122"/>
                            <a:cs typeface="Times New Roman" panose="02020603050405020304" pitchFamily="18" charset="0"/>
                          </a:rPr>
                          <m:t>×</m:t>
                        </m:r>
                        <m:r>
                          <a:rPr lang="en-US" altLang="zh-CN" sz="2400" i="1" kern="100">
                            <a:latin typeface="Cambria Math" panose="02040503050406030204" pitchFamily="18" charset="0"/>
                            <a:cs typeface="Times New Roman" panose="02020603050405020304" pitchFamily="18" charset="0"/>
                          </a:rPr>
                          <m:t>1</m:t>
                        </m:r>
                        <m:sSup>
                          <m:sSupPr>
                            <m:ctrlPr>
                              <a:rPr lang="zh-CN" altLang="zh-CN" sz="2400" i="1" kern="100">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400" i="1" kern="100">
                                <a:latin typeface="Cambria Math" panose="02040503050406030204" pitchFamily="18" charset="0"/>
                                <a:cs typeface="Times New Roman" panose="02020603050405020304" pitchFamily="18" charset="0"/>
                              </a:rPr>
                              <m:t>0</m:t>
                            </m:r>
                          </m:e>
                          <m:sup>
                            <m:r>
                              <a:rPr lang="en-US" altLang="zh-CN" sz="2400" i="1" kern="100">
                                <a:latin typeface="Cambria Math" panose="02040503050406030204" pitchFamily="18" charset="0"/>
                                <a:cs typeface="Times New Roman" panose="02020603050405020304" pitchFamily="18" charset="0"/>
                              </a:rPr>
                              <m:t>3</m:t>
                            </m:r>
                          </m:sup>
                        </m:sSup>
                        <m:r>
                          <a:rPr lang="en-US" altLang="zh-CN" sz="2400" i="1" kern="100">
                            <a:latin typeface="Cambria Math" panose="02040503050406030204" pitchFamily="18" charset="0"/>
                            <a:cs typeface="Times New Roman" panose="02020603050405020304" pitchFamily="18" charset="0"/>
                          </a:rPr>
                          <m:t>𝐤𝐠</m:t>
                        </m:r>
                        <m:r>
                          <a:rPr lang="en-US" altLang="zh-CN" sz="2400" i="1" kern="100">
                            <a:latin typeface="Cambria Math" panose="02040503050406030204" pitchFamily="18" charset="0"/>
                            <a:cs typeface="Times New Roman" panose="02020603050405020304" pitchFamily="18" charset="0"/>
                          </a:rPr>
                          <m:t>/</m:t>
                        </m:r>
                        <m:sSup>
                          <m:sSupPr>
                            <m:ctrlPr>
                              <a:rPr lang="zh-CN" altLang="zh-CN" sz="2400" i="1" kern="100">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400" i="1" kern="100">
                                <a:latin typeface="Cambria Math" panose="02040503050406030204" pitchFamily="18" charset="0"/>
                                <a:cs typeface="Times New Roman" panose="02020603050405020304" pitchFamily="18" charset="0"/>
                              </a:rPr>
                              <m:t>𝐦</m:t>
                            </m:r>
                          </m:e>
                          <m:sup>
                            <m:r>
                              <a:rPr lang="en-US" altLang="zh-CN" sz="2400" i="1" kern="100">
                                <a:latin typeface="Cambria Math" panose="02040503050406030204" pitchFamily="18" charset="0"/>
                                <a:cs typeface="Times New Roman" panose="02020603050405020304" pitchFamily="18" charset="0"/>
                              </a:rPr>
                              <m:t>3</m:t>
                            </m:r>
                          </m:sup>
                        </m:sSup>
                        <m:r>
                          <m:rPr>
                            <m:nor/>
                          </m:rPr>
                          <a:rPr lang="en-US" altLang="zh-CN" sz="2400" kern="100">
                            <a:latin typeface="宋体" panose="02010600030101010101" pitchFamily="2" charset="-122"/>
                            <a:cs typeface="Times New Roman" panose="02020603050405020304" pitchFamily="18" charset="0"/>
                          </a:rPr>
                          <m:t>×</m:t>
                        </m:r>
                        <m:r>
                          <a:rPr lang="en-US" altLang="zh-CN" sz="2400" i="1" kern="100">
                            <a:latin typeface="Cambria Math" panose="02040503050406030204" pitchFamily="18" charset="0"/>
                            <a:cs typeface="Times New Roman" panose="02020603050405020304" pitchFamily="18" charset="0"/>
                          </a:rPr>
                          <m:t>10</m:t>
                        </m:r>
                        <m:r>
                          <a:rPr lang="en-US" altLang="zh-CN" sz="2400" i="1" kern="100">
                            <a:latin typeface="Cambria Math" panose="02040503050406030204" pitchFamily="18" charset="0"/>
                            <a:cs typeface="Times New Roman" panose="02020603050405020304" pitchFamily="18" charset="0"/>
                          </a:rPr>
                          <m:t>𝐍</m:t>
                        </m:r>
                        <m:r>
                          <a:rPr lang="en-US" altLang="zh-CN" sz="2400" i="1" kern="100">
                            <a:latin typeface="Cambria Math" panose="02040503050406030204" pitchFamily="18" charset="0"/>
                            <a:cs typeface="Times New Roman" panose="02020603050405020304" pitchFamily="18" charset="0"/>
                          </a:rPr>
                          <m:t>/</m:t>
                        </m:r>
                        <m:r>
                          <a:rPr lang="en-US" altLang="zh-CN" sz="2400" i="1" kern="100">
                            <a:latin typeface="Cambria Math" panose="02040503050406030204" pitchFamily="18" charset="0"/>
                            <a:cs typeface="Times New Roman" panose="02020603050405020304" pitchFamily="18" charset="0"/>
                          </a:rPr>
                          <m:t>𝐤𝐠</m:t>
                        </m:r>
                      </m:den>
                    </m:f>
                  </m:oMath>
                </a14:m>
                <a:r>
                  <a:rPr lang="zh-CN" altLang="en-US" sz="2400" kern="100" dirty="0" smtClean="0">
                    <a:cs typeface="Times New Roman" panose="02020603050405020304" pitchFamily="18" charset="0"/>
                  </a:rPr>
                  <a:t>＝</a:t>
                </a:r>
                <a:r>
                  <a:rPr lang="en-US" altLang="zh-CN" sz="2400" kern="100" dirty="0" smtClean="0">
                    <a:ea typeface="黑体" panose="02010609060101010101" pitchFamily="49" charset="-122"/>
                    <a:cs typeface="Times New Roman" panose="02020603050405020304" pitchFamily="18" charset="0"/>
                  </a:rPr>
                  <a:t>30m</a:t>
                </a:r>
                <a:r>
                  <a:rPr lang="en-US" altLang="zh-CN" sz="2400" kern="100" baseline="30000" dirty="0" smtClean="0">
                    <a:ea typeface="黑体" panose="02010609060101010101" pitchFamily="49" charset="-122"/>
                    <a:cs typeface="Times New Roman" panose="02020603050405020304" pitchFamily="18" charset="0"/>
                  </a:rPr>
                  <a:t>3</a:t>
                </a:r>
                <a:r>
                  <a:rPr lang="en-US" altLang="zh-CN" sz="2400" kern="100" dirty="0">
                    <a:latin typeface="宋体" panose="02010600030101010101" pitchFamily="2" charset="-122"/>
                    <a:cs typeface="Times New Roman" panose="02020603050405020304" pitchFamily="18" charset="0"/>
                  </a:rPr>
                  <a:t>.</a:t>
                </a:r>
                <a:endParaRPr lang="zh-CN" altLang="zh-CN" sz="1400" kern="100" dirty="0">
                  <a:cs typeface="Times New Roman" panose="02020603050405020304" pitchFamily="18" charset="0"/>
                </a:endParaRPr>
              </a:p>
            </p:txBody>
          </p:sp>
        </mc:Choice>
        <mc:Fallback>
          <p:sp>
            <p:nvSpPr>
              <p:cNvPr id="3" name="矩形 2"/>
              <p:cNvSpPr>
                <a:spLocks noRot="1" noChangeAspect="1" noMove="1" noResize="1" noEditPoints="1" noAdjustHandles="1" noChangeArrowheads="1" noChangeShapeType="1" noTextEdit="1"/>
              </p:cNvSpPr>
              <p:nvPr/>
            </p:nvSpPr>
            <p:spPr>
              <a:xfrm>
                <a:off x="360854" y="4404629"/>
                <a:ext cx="11485848" cy="1601849"/>
              </a:xfrm>
              <a:prstGeom prst="rect">
                <a:avLst/>
              </a:prstGeom>
              <a:blipFill>
                <a:blip r:embed="rId2"/>
                <a:stretch>
                  <a:fillRect l="-796" r="-849" b="-1145"/>
                </a:stretch>
              </a:blipFill>
            </p:spPr>
            <p:txBody>
              <a:bodyPr/>
              <a:lstStyle/>
              <a:p>
                <a:r>
                  <a:rPr lang="zh-CN" altLang="en-US">
                    <a:noFill/>
                  </a:rPr>
                  <a:t> </a:t>
                </a:r>
              </a:p>
            </p:txBody>
          </p:sp>
        </mc:Fallback>
      </mc:AlternateContent>
      <p:pic>
        <p:nvPicPr>
          <p:cNvPr id="4" name="图片 3"/>
          <p:cNvPicPr>
            <a:picLocks noChangeAspect="1"/>
          </p:cNvPicPr>
          <p:nvPr/>
        </p:nvPicPr>
        <p:blipFill>
          <a:blip r:embed="rId3"/>
          <a:stretch>
            <a:fillRect/>
          </a:stretch>
        </p:blipFill>
        <p:spPr>
          <a:xfrm>
            <a:off x="3676927" y="1602855"/>
            <a:ext cx="4400393" cy="2487521"/>
          </a:xfrm>
          <a:prstGeom prst="rect">
            <a:avLst/>
          </a:prstGeom>
        </p:spPr>
      </p:pic>
    </p:spTree>
    <p:extLst>
      <p:ext uri="{BB962C8B-B14F-4D97-AF65-F5344CB8AC3E}">
        <p14:creationId xmlns:p14="http://schemas.microsoft.com/office/powerpoint/2010/main" val="2261675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a:spcAft>
                <a:spcPts val="0"/>
              </a:spcAft>
            </a:pPr>
            <a:r>
              <a:rPr lang="zh-CN" altLang="zh-CN" kern="1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kern="1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）已知两栖突击车发动机效率为</a:t>
            </a:r>
            <a:r>
              <a:rPr lang="en-US" altLang="zh-CN" kern="1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a:t>
            </a:r>
            <a:r>
              <a:rPr lang="zh-CN" altLang="zh-CN" kern="1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，当车以最大功率行驶</a:t>
            </a:r>
            <a:r>
              <a:rPr lang="en-US" altLang="zh-CN" kern="100"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min</a:t>
            </a:r>
            <a:r>
              <a:rPr lang="zh-CN" altLang="zh-CN" kern="1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时消耗柴油的质量</a:t>
            </a:r>
            <a:r>
              <a:rPr lang="en-US" altLang="zh-CN" kern="100" spc="-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spc="-100">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 name="矩形 2"/>
              <p:cNvSpPr/>
              <p:nvPr/>
            </p:nvSpPr>
            <p:spPr>
              <a:xfrm>
                <a:off x="406574" y="3217005"/>
                <a:ext cx="11377264" cy="3452355"/>
              </a:xfrm>
              <a:prstGeom prst="rect">
                <a:avLst/>
              </a:prstGeom>
            </p:spPr>
            <p:txBody>
              <a:bodyPr wrap="square">
                <a:spAutoFit/>
              </a:bodyPr>
              <a:lstStyle/>
              <a:p>
                <a:pPr algn="just">
                  <a:lnSpc>
                    <a:spcPct val="150000"/>
                  </a:lnSpc>
                  <a:spcAft>
                    <a:spcPts val="0"/>
                  </a:spcAft>
                </a:pPr>
                <a:r>
                  <a:rPr lang="zh-CN" altLang="zh-CN" sz="2400" kern="100">
                    <a:latin typeface="+mn-lt"/>
                    <a:ea typeface="黑体" panose="02010609060101010101" pitchFamily="49" charset="-122"/>
                    <a:cs typeface="Times New Roman" panose="02020603050405020304" pitchFamily="18" charset="0"/>
                  </a:rPr>
                  <a:t>由</a:t>
                </a:r>
                <a:r>
                  <a:rPr lang="en-US" altLang="zh-CN" sz="2400" i="1" kern="100">
                    <a:latin typeface="+mn-lt"/>
                    <a:ea typeface="黑体" panose="02010609060101010101" pitchFamily="49" charset="-122"/>
                    <a:cs typeface="Times New Roman" panose="02020603050405020304" pitchFamily="18" charset="0"/>
                  </a:rPr>
                  <a:t>P</a:t>
                </a:r>
                <a:r>
                  <a:rPr lang="zh-CN" altLang="en-US" sz="2400" kern="100" smtClean="0">
                    <a:latin typeface="+mn-lt"/>
                    <a:cs typeface="Times New Roman" panose="02020603050405020304" pitchFamily="18" charset="0"/>
                  </a:rPr>
                  <a:t>＝</a:t>
                </a:r>
                <a14:m>
                  <m:oMath xmlns:m="http://schemas.openxmlformats.org/officeDocument/2006/math">
                    <m:f>
                      <m:fPr>
                        <m:ctrlPr>
                          <a:rPr lang="zh-CN" altLang="zh-CN" sz="2400" i="1" kern="100">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kern="100">
                            <a:latin typeface="Cambria Math" panose="02040503050406030204" pitchFamily="18" charset="0"/>
                            <a:cs typeface="Times New Roman" panose="02020603050405020304" pitchFamily="18" charset="0"/>
                          </a:rPr>
                          <m:t>𝑾</m:t>
                        </m:r>
                      </m:num>
                      <m:den>
                        <m:r>
                          <a:rPr lang="en-US" altLang="zh-CN" sz="2400" i="1" kern="100">
                            <a:latin typeface="Cambria Math" panose="02040503050406030204" pitchFamily="18" charset="0"/>
                            <a:cs typeface="Times New Roman" panose="02020603050405020304" pitchFamily="18" charset="0"/>
                          </a:rPr>
                          <m:t>𝒕</m:t>
                        </m:r>
                      </m:den>
                    </m:f>
                  </m:oMath>
                </a14:m>
                <a:r>
                  <a:rPr lang="zh-CN" altLang="zh-CN" sz="2400" kern="100">
                    <a:latin typeface="+mn-lt"/>
                    <a:ea typeface="黑体" panose="02010609060101010101" pitchFamily="49" charset="-122"/>
                    <a:cs typeface="Times New Roman" panose="02020603050405020304" pitchFamily="18" charset="0"/>
                  </a:rPr>
                  <a:t>可得</a:t>
                </a:r>
                <a:r>
                  <a:rPr lang="zh-CN" altLang="zh-CN" sz="2400" kern="100">
                    <a:latin typeface="+mn-lt"/>
                    <a:cs typeface="Times New Roman" panose="02020603050405020304" pitchFamily="18" charset="0"/>
                  </a:rPr>
                  <a:t>，</a:t>
                </a:r>
                <a:r>
                  <a:rPr lang="zh-CN" altLang="zh-CN" sz="2400" kern="100">
                    <a:latin typeface="+mn-lt"/>
                    <a:ea typeface="黑体" panose="02010609060101010101" pitchFamily="49" charset="-122"/>
                    <a:cs typeface="Times New Roman" panose="02020603050405020304" pitchFamily="18" charset="0"/>
                  </a:rPr>
                  <a:t>两栖突击车以最大功率行驶</a:t>
                </a:r>
                <a:r>
                  <a:rPr lang="en-US" altLang="zh-CN" sz="2400" kern="100" smtClean="0">
                    <a:latin typeface="+mn-lt"/>
                    <a:ea typeface="黑体" panose="02010609060101010101" pitchFamily="49" charset="-122"/>
                    <a:cs typeface="Times New Roman" panose="02020603050405020304" pitchFamily="18" charset="0"/>
                  </a:rPr>
                  <a:t>1 min</a:t>
                </a:r>
                <a:r>
                  <a:rPr lang="zh-CN" altLang="zh-CN" sz="2400" kern="100">
                    <a:latin typeface="+mn-lt"/>
                    <a:ea typeface="黑体" panose="02010609060101010101" pitchFamily="49" charset="-122"/>
                    <a:cs typeface="Times New Roman" panose="02020603050405020304" pitchFamily="18" charset="0"/>
                  </a:rPr>
                  <a:t>所做的功</a:t>
                </a:r>
                <a:r>
                  <a:rPr lang="en-US" altLang="zh-CN" sz="2400" i="1" kern="100" smtClean="0">
                    <a:latin typeface="+mn-lt"/>
                    <a:ea typeface="黑体" panose="02010609060101010101" pitchFamily="49" charset="-122"/>
                    <a:cs typeface="Times New Roman" panose="02020603050405020304" pitchFamily="18" charset="0"/>
                  </a:rPr>
                  <a:t>W</a:t>
                </a:r>
                <a:r>
                  <a:rPr lang="zh-CN" altLang="en-US" sz="2400" kern="100" smtClean="0">
                    <a:latin typeface="+mn-lt"/>
                    <a:cs typeface="Times New Roman" panose="02020603050405020304" pitchFamily="18" charset="0"/>
                  </a:rPr>
                  <a:t>＝</a:t>
                </a:r>
                <a:r>
                  <a:rPr lang="en-US" altLang="zh-CN" sz="2400" i="1" kern="100" smtClean="0">
                    <a:latin typeface="+mn-lt"/>
                    <a:ea typeface="黑体" panose="02010609060101010101" pitchFamily="49" charset="-122"/>
                    <a:cs typeface="Times New Roman" panose="02020603050405020304" pitchFamily="18" charset="0"/>
                  </a:rPr>
                  <a:t>Pt</a:t>
                </a:r>
                <a:r>
                  <a:rPr lang="zh-CN" altLang="en-US" sz="2400" kern="100" smtClean="0">
                    <a:latin typeface="+mn-lt"/>
                    <a:cs typeface="Times New Roman" panose="02020603050405020304" pitchFamily="18" charset="0"/>
                  </a:rPr>
                  <a:t>＝</a:t>
                </a:r>
                <a:r>
                  <a:rPr lang="en-US" altLang="zh-CN" sz="2400" kern="100" smtClean="0">
                    <a:latin typeface="+mn-lt"/>
                    <a:ea typeface="黑体" panose="02010609060101010101" pitchFamily="49" charset="-122"/>
                    <a:cs typeface="Times New Roman" panose="02020603050405020304" pitchFamily="18" charset="0"/>
                  </a:rPr>
                  <a:t>1</a:t>
                </a:r>
                <a:r>
                  <a:rPr lang="en-US" altLang="zh-CN" sz="2400" kern="100" smtClean="0">
                    <a:latin typeface="+mn-lt"/>
                    <a:cs typeface="Times New Roman" panose="02020603050405020304" pitchFamily="18" charset="0"/>
                  </a:rPr>
                  <a:t>.</a:t>
                </a:r>
                <a:r>
                  <a:rPr lang="en-US" altLang="zh-CN" sz="2400" kern="100" smtClean="0">
                    <a:latin typeface="+mn-lt"/>
                    <a:ea typeface="黑体" panose="02010609060101010101" pitchFamily="49" charset="-122"/>
                    <a:cs typeface="Times New Roman" panose="02020603050405020304" pitchFamily="18" charset="0"/>
                  </a:rPr>
                  <a:t>29</a:t>
                </a:r>
                <a:r>
                  <a:rPr lang="en-US" altLang="zh-CN" sz="2400" kern="100" smtClean="0">
                    <a:latin typeface="+mn-lt"/>
                    <a:cs typeface="Times New Roman" panose="02020603050405020304" pitchFamily="18" charset="0"/>
                  </a:rPr>
                  <a:t>×</a:t>
                </a:r>
                <a:r>
                  <a:rPr lang="en-US" altLang="zh-CN" sz="2400" kern="100" smtClean="0">
                    <a:latin typeface="+mn-lt"/>
                    <a:ea typeface="黑体" panose="02010609060101010101" pitchFamily="49" charset="-122"/>
                    <a:cs typeface="Times New Roman" panose="02020603050405020304" pitchFamily="18" charset="0"/>
                  </a:rPr>
                  <a:t>10</a:t>
                </a:r>
                <a:r>
                  <a:rPr lang="en-US" altLang="zh-CN" sz="2400" kern="100" baseline="30000" smtClean="0">
                    <a:latin typeface="+mn-lt"/>
                    <a:ea typeface="黑体" panose="02010609060101010101" pitchFamily="49" charset="-122"/>
                    <a:cs typeface="Times New Roman" panose="02020603050405020304" pitchFamily="18" charset="0"/>
                  </a:rPr>
                  <a:t>6</a:t>
                </a:r>
                <a:r>
                  <a:rPr lang="en-US" altLang="zh-CN" sz="2400" kern="100" smtClean="0">
                    <a:latin typeface="+mn-lt"/>
                    <a:ea typeface="黑体" panose="02010609060101010101" pitchFamily="49" charset="-122"/>
                    <a:cs typeface="Times New Roman" panose="02020603050405020304" pitchFamily="18" charset="0"/>
                  </a:rPr>
                  <a:t>W</a:t>
                </a:r>
                <a:r>
                  <a:rPr lang="en-US" altLang="zh-CN" sz="2400" kern="100" smtClean="0">
                    <a:latin typeface="+mn-lt"/>
                    <a:cs typeface="Times New Roman" panose="02020603050405020304" pitchFamily="18" charset="0"/>
                  </a:rPr>
                  <a:t>×</a:t>
                </a:r>
                <a:r>
                  <a:rPr lang="en-US" altLang="zh-CN" sz="2400" kern="100" smtClean="0">
                    <a:latin typeface="+mn-lt"/>
                    <a:ea typeface="黑体" panose="02010609060101010101" pitchFamily="49" charset="-122"/>
                    <a:cs typeface="Times New Roman" panose="02020603050405020304" pitchFamily="18" charset="0"/>
                  </a:rPr>
                  <a:t>60s</a:t>
                </a:r>
                <a:r>
                  <a:rPr lang="zh-CN" altLang="en-US" sz="2400" kern="100" smtClean="0">
                    <a:latin typeface="+mn-lt"/>
                    <a:cs typeface="Times New Roman" panose="02020603050405020304" pitchFamily="18" charset="0"/>
                  </a:rPr>
                  <a:t>＝</a:t>
                </a:r>
                <a:r>
                  <a:rPr lang="en-US" altLang="zh-CN" sz="2400" kern="100" smtClean="0">
                    <a:latin typeface="+mn-lt"/>
                    <a:ea typeface="黑体" panose="02010609060101010101" pitchFamily="49" charset="-122"/>
                    <a:cs typeface="Times New Roman" panose="02020603050405020304" pitchFamily="18" charset="0"/>
                  </a:rPr>
                  <a:t>7</a:t>
                </a:r>
                <a:r>
                  <a:rPr lang="en-US" altLang="zh-CN" sz="2400" kern="100" smtClean="0">
                    <a:latin typeface="+mn-lt"/>
                    <a:cs typeface="Times New Roman" panose="02020603050405020304" pitchFamily="18" charset="0"/>
                  </a:rPr>
                  <a:t>.</a:t>
                </a:r>
                <a:r>
                  <a:rPr lang="en-US" altLang="zh-CN" sz="2400" kern="100" smtClean="0">
                    <a:latin typeface="+mn-lt"/>
                    <a:ea typeface="黑体" panose="02010609060101010101" pitchFamily="49" charset="-122"/>
                    <a:cs typeface="Times New Roman" panose="02020603050405020304" pitchFamily="18" charset="0"/>
                  </a:rPr>
                  <a:t>74</a:t>
                </a:r>
                <a:r>
                  <a:rPr lang="en-US" altLang="zh-CN" sz="2400" kern="100" smtClean="0">
                    <a:latin typeface="+mn-lt"/>
                    <a:cs typeface="Times New Roman" panose="02020603050405020304" pitchFamily="18" charset="0"/>
                  </a:rPr>
                  <a:t>×</a:t>
                </a:r>
                <a:r>
                  <a:rPr lang="en-US" altLang="zh-CN" sz="2400" kern="100" smtClean="0">
                    <a:latin typeface="+mn-lt"/>
                    <a:ea typeface="黑体" panose="02010609060101010101" pitchFamily="49" charset="-122"/>
                    <a:cs typeface="Times New Roman" panose="02020603050405020304" pitchFamily="18" charset="0"/>
                  </a:rPr>
                  <a:t>10</a:t>
                </a:r>
                <a:r>
                  <a:rPr lang="en-US" altLang="zh-CN" sz="2400" kern="100" baseline="30000" smtClean="0">
                    <a:latin typeface="+mn-lt"/>
                    <a:ea typeface="黑体" panose="02010609060101010101" pitchFamily="49" charset="-122"/>
                    <a:cs typeface="Times New Roman" panose="02020603050405020304" pitchFamily="18" charset="0"/>
                  </a:rPr>
                  <a:t>7</a:t>
                </a:r>
                <a:r>
                  <a:rPr lang="en-US" altLang="zh-CN" sz="2400" kern="100" smtClean="0">
                    <a:latin typeface="+mn-lt"/>
                    <a:ea typeface="黑体" panose="02010609060101010101" pitchFamily="49" charset="-122"/>
                    <a:cs typeface="Times New Roman" panose="02020603050405020304" pitchFamily="18" charset="0"/>
                  </a:rPr>
                  <a:t>J</a:t>
                </a:r>
                <a:r>
                  <a:rPr lang="zh-CN" altLang="zh-CN" sz="2400" kern="100">
                    <a:latin typeface="+mn-lt"/>
                    <a:cs typeface="Times New Roman" panose="02020603050405020304" pitchFamily="18" charset="0"/>
                  </a:rPr>
                  <a:t>，</a:t>
                </a:r>
                <a:r>
                  <a:rPr lang="zh-CN" altLang="zh-CN" sz="2400" kern="100">
                    <a:latin typeface="+mn-lt"/>
                    <a:ea typeface="黑体" panose="02010609060101010101" pitchFamily="49" charset="-122"/>
                    <a:cs typeface="Times New Roman" panose="02020603050405020304" pitchFamily="18" charset="0"/>
                  </a:rPr>
                  <a:t>两栖突击车发动机效率为</a:t>
                </a:r>
                <a:r>
                  <a:rPr lang="en-US" altLang="zh-CN" sz="2400" kern="100">
                    <a:latin typeface="+mn-lt"/>
                    <a:ea typeface="黑体" panose="02010609060101010101" pitchFamily="49" charset="-122"/>
                    <a:cs typeface="Times New Roman" panose="02020603050405020304" pitchFamily="18" charset="0"/>
                  </a:rPr>
                  <a:t>50%</a:t>
                </a:r>
                <a:r>
                  <a:rPr lang="zh-CN" altLang="zh-CN" sz="2400" kern="100">
                    <a:latin typeface="+mn-lt"/>
                    <a:cs typeface="Times New Roman" panose="02020603050405020304" pitchFamily="18" charset="0"/>
                  </a:rPr>
                  <a:t>，</a:t>
                </a:r>
                <a:r>
                  <a:rPr lang="zh-CN" altLang="zh-CN" sz="2400" kern="100">
                    <a:latin typeface="+mn-lt"/>
                    <a:ea typeface="黑体" panose="02010609060101010101" pitchFamily="49" charset="-122"/>
                    <a:cs typeface="Times New Roman" panose="02020603050405020304" pitchFamily="18" charset="0"/>
                  </a:rPr>
                  <a:t>柴油完全燃烧放出的热量</a:t>
                </a:r>
                <a:r>
                  <a:rPr lang="en-US" altLang="zh-CN" sz="2400" i="1" kern="100">
                    <a:latin typeface="+mn-lt"/>
                    <a:ea typeface="黑体" panose="02010609060101010101" pitchFamily="49" charset="-122"/>
                    <a:cs typeface="Times New Roman" panose="02020603050405020304" pitchFamily="18" charset="0"/>
                  </a:rPr>
                  <a:t>Q</a:t>
                </a:r>
                <a:r>
                  <a:rPr lang="zh-CN" altLang="zh-CN" sz="2400" kern="100" baseline="-25000">
                    <a:latin typeface="+mn-lt"/>
                    <a:ea typeface="黑体" panose="02010609060101010101" pitchFamily="49" charset="-122"/>
                    <a:cs typeface="Times New Roman" panose="02020603050405020304" pitchFamily="18" charset="0"/>
                  </a:rPr>
                  <a:t>放</a:t>
                </a:r>
                <a:r>
                  <a:rPr lang="zh-CN" altLang="en-US" sz="2400" kern="100" smtClean="0">
                    <a:latin typeface="+mn-lt"/>
                    <a:cs typeface="Times New Roman" panose="02020603050405020304" pitchFamily="18" charset="0"/>
                  </a:rPr>
                  <a:t>＝</a:t>
                </a:r>
                <a14:m>
                  <m:oMath xmlns:m="http://schemas.openxmlformats.org/officeDocument/2006/math">
                    <m:f>
                      <m:fPr>
                        <m:ctrlPr>
                          <a:rPr lang="zh-CN" altLang="zh-CN" sz="2400" i="1" kern="100">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kern="100">
                            <a:latin typeface="Cambria Math" panose="02040503050406030204" pitchFamily="18" charset="0"/>
                            <a:cs typeface="Times New Roman" panose="02020603050405020304" pitchFamily="18" charset="0"/>
                          </a:rPr>
                          <m:t>𝑾</m:t>
                        </m:r>
                      </m:num>
                      <m:den>
                        <m:r>
                          <m:rPr>
                            <m:nor/>
                          </m:rPr>
                          <a:rPr lang="en-US" altLang="zh-CN" sz="2400" kern="100">
                            <a:latin typeface="+mn-lt"/>
                            <a:cs typeface="Times New Roman" panose="02020603050405020304" pitchFamily="18" charset="0"/>
                          </a:rPr>
                          <m:t>η</m:t>
                        </m:r>
                      </m:den>
                    </m:f>
                    <m:r>
                      <a:rPr lang="zh-CN" altLang="en-US" sz="2400" kern="100" smtClean="0">
                        <a:latin typeface="Cambria Math" panose="02040503050406030204" pitchFamily="18" charset="0"/>
                        <a:cs typeface="Times New Roman" panose="02020603050405020304" pitchFamily="18" charset="0"/>
                      </a:rPr>
                      <m:t>＝</m:t>
                    </m:r>
                    <m:f>
                      <m:fPr>
                        <m:ctrlPr>
                          <a:rPr lang="zh-CN" altLang="zh-CN" sz="2400" i="1" kern="100">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kern="100">
                            <a:latin typeface="Cambria Math" panose="02040503050406030204" pitchFamily="18" charset="0"/>
                            <a:cs typeface="Times New Roman" panose="02020603050405020304" pitchFamily="18" charset="0"/>
                          </a:rPr>
                          <m:t>7.74</m:t>
                        </m:r>
                        <m:r>
                          <m:rPr>
                            <m:nor/>
                          </m:rPr>
                          <a:rPr lang="en-US" altLang="zh-CN" sz="2400" kern="100">
                            <a:latin typeface="+mn-lt"/>
                            <a:cs typeface="Times New Roman" panose="02020603050405020304" pitchFamily="18" charset="0"/>
                          </a:rPr>
                          <m:t>×</m:t>
                        </m:r>
                        <m:r>
                          <a:rPr lang="en-US" altLang="zh-CN" sz="2400" i="1" kern="100">
                            <a:latin typeface="Cambria Math" panose="02040503050406030204" pitchFamily="18" charset="0"/>
                            <a:cs typeface="Times New Roman" panose="02020603050405020304" pitchFamily="18" charset="0"/>
                          </a:rPr>
                          <m:t>1</m:t>
                        </m:r>
                        <m:sSup>
                          <m:sSupPr>
                            <m:ctrlPr>
                              <a:rPr lang="zh-CN" altLang="zh-CN" sz="2400" i="1" kern="100">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400" i="1" kern="100">
                                <a:latin typeface="Cambria Math" panose="02040503050406030204" pitchFamily="18" charset="0"/>
                                <a:cs typeface="Times New Roman" panose="02020603050405020304" pitchFamily="18" charset="0"/>
                              </a:rPr>
                              <m:t>0</m:t>
                            </m:r>
                          </m:e>
                          <m:sup>
                            <m:r>
                              <a:rPr lang="en-US" altLang="zh-CN" sz="2400" i="1" kern="100">
                                <a:latin typeface="Cambria Math" panose="02040503050406030204" pitchFamily="18" charset="0"/>
                                <a:cs typeface="Times New Roman" panose="02020603050405020304" pitchFamily="18" charset="0"/>
                              </a:rPr>
                              <m:t>7</m:t>
                            </m:r>
                          </m:sup>
                        </m:sSup>
                        <m:r>
                          <a:rPr lang="en-US" altLang="zh-CN" sz="2400" i="1" kern="100">
                            <a:latin typeface="Cambria Math" panose="02040503050406030204" pitchFamily="18" charset="0"/>
                            <a:cs typeface="Times New Roman" panose="02020603050405020304" pitchFamily="18" charset="0"/>
                          </a:rPr>
                          <m:t>𝐉</m:t>
                        </m:r>
                      </m:num>
                      <m:den>
                        <m:r>
                          <a:rPr lang="en-US" altLang="zh-CN" sz="2400" i="1" kern="100">
                            <a:latin typeface="Cambria Math" panose="02040503050406030204" pitchFamily="18" charset="0"/>
                            <a:cs typeface="Times New Roman" panose="02020603050405020304" pitchFamily="18" charset="0"/>
                          </a:rPr>
                          <m:t>50%</m:t>
                        </m:r>
                      </m:den>
                    </m:f>
                  </m:oMath>
                </a14:m>
                <a:r>
                  <a:rPr lang="zh-CN" altLang="en-US" sz="2400" kern="100" smtClean="0">
                    <a:latin typeface="+mn-lt"/>
                    <a:cs typeface="Times New Roman" panose="02020603050405020304" pitchFamily="18" charset="0"/>
                  </a:rPr>
                  <a:t>＝</a:t>
                </a:r>
                <a:r>
                  <a:rPr lang="en-US" altLang="zh-CN" sz="2400" kern="100">
                    <a:latin typeface="+mn-lt"/>
                    <a:ea typeface="黑体" panose="02010609060101010101" pitchFamily="49" charset="-122"/>
                    <a:cs typeface="Times New Roman" panose="02020603050405020304" pitchFamily="18" charset="0"/>
                  </a:rPr>
                  <a:t>1</a:t>
                </a:r>
                <a:r>
                  <a:rPr lang="en-US" altLang="zh-CN" sz="2400" kern="100">
                    <a:latin typeface="+mn-lt"/>
                    <a:cs typeface="Times New Roman" panose="02020603050405020304" pitchFamily="18" charset="0"/>
                  </a:rPr>
                  <a:t>.</a:t>
                </a:r>
                <a:r>
                  <a:rPr lang="en-US" altLang="zh-CN" sz="2400" kern="100">
                    <a:latin typeface="+mn-lt"/>
                    <a:ea typeface="黑体" panose="02010609060101010101" pitchFamily="49" charset="-122"/>
                    <a:cs typeface="Times New Roman" panose="02020603050405020304" pitchFamily="18" charset="0"/>
                  </a:rPr>
                  <a:t>548</a:t>
                </a:r>
                <a:r>
                  <a:rPr lang="en-US" altLang="zh-CN" sz="2400" kern="100">
                    <a:latin typeface="+mn-lt"/>
                    <a:cs typeface="Times New Roman" panose="02020603050405020304" pitchFamily="18" charset="0"/>
                  </a:rPr>
                  <a:t>×</a:t>
                </a:r>
                <a:r>
                  <a:rPr lang="en-US" altLang="zh-CN" sz="2400" kern="100">
                    <a:latin typeface="+mn-lt"/>
                    <a:ea typeface="黑体" panose="02010609060101010101" pitchFamily="49" charset="-122"/>
                    <a:cs typeface="Times New Roman" panose="02020603050405020304" pitchFamily="18" charset="0"/>
                  </a:rPr>
                  <a:t>10</a:t>
                </a:r>
                <a:r>
                  <a:rPr lang="en-US" altLang="zh-CN" sz="2400" kern="100" baseline="30000">
                    <a:latin typeface="+mn-lt"/>
                    <a:ea typeface="黑体" panose="02010609060101010101" pitchFamily="49" charset="-122"/>
                    <a:cs typeface="Times New Roman" panose="02020603050405020304" pitchFamily="18" charset="0"/>
                  </a:rPr>
                  <a:t>8</a:t>
                </a:r>
                <a:r>
                  <a:rPr lang="en-US" altLang="zh-CN" sz="2400" kern="100">
                    <a:latin typeface="+mn-lt"/>
                    <a:ea typeface="黑体" panose="02010609060101010101" pitchFamily="49" charset="-122"/>
                    <a:cs typeface="Times New Roman" panose="02020603050405020304" pitchFamily="18" charset="0"/>
                  </a:rPr>
                  <a:t>J</a:t>
                </a:r>
                <a:r>
                  <a:rPr lang="zh-CN" altLang="zh-CN" sz="2400" kern="100">
                    <a:latin typeface="+mn-lt"/>
                    <a:cs typeface="Times New Roman" panose="02020603050405020304" pitchFamily="18" charset="0"/>
                  </a:rPr>
                  <a:t>，</a:t>
                </a:r>
                <a:r>
                  <a:rPr lang="zh-CN" altLang="zh-CN" sz="2400" kern="100">
                    <a:latin typeface="+mn-lt"/>
                    <a:ea typeface="黑体" panose="02010609060101010101" pitchFamily="49" charset="-122"/>
                    <a:cs typeface="Times New Roman" panose="02020603050405020304" pitchFamily="18" charset="0"/>
                  </a:rPr>
                  <a:t>由</a:t>
                </a:r>
                <a:r>
                  <a:rPr lang="en-US" altLang="zh-CN" sz="2400" i="1" kern="100">
                    <a:latin typeface="+mn-lt"/>
                    <a:ea typeface="黑体" panose="02010609060101010101" pitchFamily="49" charset="-122"/>
                    <a:cs typeface="Times New Roman" panose="02020603050405020304" pitchFamily="18" charset="0"/>
                  </a:rPr>
                  <a:t>Q</a:t>
                </a:r>
                <a:r>
                  <a:rPr lang="zh-CN" altLang="zh-CN" sz="2400" kern="100" baseline="-25000" smtClean="0">
                    <a:latin typeface="+mn-lt"/>
                    <a:ea typeface="黑体" panose="02010609060101010101" pitchFamily="49" charset="-122"/>
                    <a:cs typeface="Times New Roman" panose="02020603050405020304" pitchFamily="18" charset="0"/>
                  </a:rPr>
                  <a:t>放</a:t>
                </a:r>
                <a:r>
                  <a:rPr lang="zh-CN" altLang="en-US" sz="2400" kern="100" smtClean="0">
                    <a:latin typeface="+mn-lt"/>
                    <a:cs typeface="Times New Roman" panose="02020603050405020304" pitchFamily="18" charset="0"/>
                  </a:rPr>
                  <a:t>＝</a:t>
                </a:r>
                <a:r>
                  <a:rPr lang="en-US" altLang="zh-CN" sz="2400" i="1" kern="100" smtClean="0">
                    <a:latin typeface="+mn-lt"/>
                    <a:ea typeface="黑体" panose="02010609060101010101" pitchFamily="49" charset="-122"/>
                    <a:cs typeface="Times New Roman" panose="02020603050405020304" pitchFamily="18" charset="0"/>
                  </a:rPr>
                  <a:t>mq</a:t>
                </a:r>
                <a:r>
                  <a:rPr lang="zh-CN" altLang="zh-CN" sz="2400" kern="100">
                    <a:latin typeface="+mn-lt"/>
                    <a:ea typeface="黑体" panose="02010609060101010101" pitchFamily="49" charset="-122"/>
                    <a:cs typeface="Times New Roman" panose="02020603050405020304" pitchFamily="18" charset="0"/>
                  </a:rPr>
                  <a:t>可得</a:t>
                </a:r>
                <a:r>
                  <a:rPr lang="zh-CN" altLang="zh-CN" sz="2400" kern="100">
                    <a:latin typeface="+mn-lt"/>
                    <a:cs typeface="Times New Roman" panose="02020603050405020304" pitchFamily="18" charset="0"/>
                  </a:rPr>
                  <a:t>，</a:t>
                </a:r>
                <a:r>
                  <a:rPr lang="zh-CN" altLang="zh-CN" sz="2400" kern="100">
                    <a:latin typeface="+mn-lt"/>
                    <a:ea typeface="黑体" panose="02010609060101010101" pitchFamily="49" charset="-122"/>
                    <a:cs typeface="Times New Roman" panose="02020603050405020304" pitchFamily="18" charset="0"/>
                  </a:rPr>
                  <a:t>消耗柴油的质量</a:t>
                </a:r>
                <a:r>
                  <a:rPr lang="en-US" altLang="zh-CN" sz="2400" i="1" kern="100">
                    <a:latin typeface="+mn-lt"/>
                    <a:ea typeface="黑体" panose="02010609060101010101" pitchFamily="49" charset="-122"/>
                    <a:cs typeface="Times New Roman" panose="02020603050405020304" pitchFamily="18" charset="0"/>
                  </a:rPr>
                  <a:t>m</a:t>
                </a:r>
                <a:r>
                  <a:rPr lang="zh-CN" altLang="en-US" sz="2400" kern="100" smtClean="0">
                    <a:latin typeface="+mn-lt"/>
                    <a:cs typeface="Times New Roman" panose="02020603050405020304" pitchFamily="18" charset="0"/>
                  </a:rPr>
                  <a:t>＝</a:t>
                </a:r>
                <a14:m>
                  <m:oMath xmlns:m="http://schemas.openxmlformats.org/officeDocument/2006/math">
                    <m:f>
                      <m:fPr>
                        <m:ctrlPr>
                          <a:rPr lang="zh-CN" altLang="zh-CN" sz="2400" i="1" kern="100">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sz="2400" i="1" kern="100">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kern="100">
                                <a:latin typeface="Cambria Math" panose="02040503050406030204" pitchFamily="18" charset="0"/>
                                <a:cs typeface="Times New Roman" panose="02020603050405020304" pitchFamily="18" charset="0"/>
                              </a:rPr>
                              <m:t>𝑸</m:t>
                            </m:r>
                          </m:e>
                          <m:sub>
                            <m:r>
                              <m:rPr>
                                <m:nor/>
                              </m:rPr>
                              <a:rPr lang="zh-CN" altLang="zh-CN" sz="2400" kern="100" baseline="2000">
                                <a:latin typeface="+mn-lt"/>
                                <a:cs typeface="Times New Roman" panose="02020603050405020304" pitchFamily="18" charset="0"/>
                              </a:rPr>
                              <m:t>放</m:t>
                            </m:r>
                          </m:sub>
                        </m:sSub>
                      </m:num>
                      <m:den>
                        <m:sSub>
                          <m:sSubPr>
                            <m:ctrlPr>
                              <a:rPr lang="zh-CN" altLang="zh-CN" sz="2400" i="1" kern="100">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kern="100">
                                <a:latin typeface="Cambria Math" panose="02040503050406030204" pitchFamily="18" charset="0"/>
                                <a:cs typeface="Times New Roman" panose="02020603050405020304" pitchFamily="18" charset="0"/>
                              </a:rPr>
                              <m:t>𝒒</m:t>
                            </m:r>
                          </m:e>
                          <m:sub>
                            <m:r>
                              <m:rPr>
                                <m:nor/>
                              </m:rPr>
                              <a:rPr lang="zh-CN" altLang="zh-CN" sz="2400" kern="100" baseline="-25000">
                                <a:latin typeface="+mn-lt"/>
                                <a:cs typeface="Times New Roman" panose="02020603050405020304" pitchFamily="18" charset="0"/>
                              </a:rPr>
                              <m:t>柴油</m:t>
                            </m:r>
                          </m:sub>
                        </m:sSub>
                      </m:den>
                    </m:f>
                    <m:r>
                      <a:rPr lang="zh-CN" altLang="en-US" sz="2400" kern="100" smtClean="0">
                        <a:latin typeface="Cambria Math" panose="02040503050406030204" pitchFamily="18" charset="0"/>
                        <a:cs typeface="Times New Roman" panose="02020603050405020304" pitchFamily="18" charset="0"/>
                      </a:rPr>
                      <m:t>＝</m:t>
                    </m:r>
                    <m:f>
                      <m:fPr>
                        <m:ctrlPr>
                          <a:rPr lang="zh-CN" altLang="zh-CN" sz="2400" i="1" kern="100">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kern="100">
                            <a:latin typeface="Cambria Math" panose="02040503050406030204" pitchFamily="18" charset="0"/>
                            <a:cs typeface="Times New Roman" panose="02020603050405020304" pitchFamily="18" charset="0"/>
                          </a:rPr>
                          <m:t>1.548</m:t>
                        </m:r>
                        <m:r>
                          <m:rPr>
                            <m:nor/>
                          </m:rPr>
                          <a:rPr lang="en-US" altLang="zh-CN" sz="2400" kern="100">
                            <a:latin typeface="+mn-lt"/>
                            <a:cs typeface="Times New Roman" panose="02020603050405020304" pitchFamily="18" charset="0"/>
                          </a:rPr>
                          <m:t>×</m:t>
                        </m:r>
                        <m:r>
                          <a:rPr lang="en-US" altLang="zh-CN" sz="2400" i="1" kern="100">
                            <a:latin typeface="Cambria Math" panose="02040503050406030204" pitchFamily="18" charset="0"/>
                            <a:cs typeface="Times New Roman" panose="02020603050405020304" pitchFamily="18" charset="0"/>
                          </a:rPr>
                          <m:t>1</m:t>
                        </m:r>
                        <m:sSup>
                          <m:sSupPr>
                            <m:ctrlPr>
                              <a:rPr lang="zh-CN" altLang="zh-CN" sz="2400" i="1" kern="100">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400" i="1" kern="100">
                                <a:latin typeface="Cambria Math" panose="02040503050406030204" pitchFamily="18" charset="0"/>
                                <a:cs typeface="Times New Roman" panose="02020603050405020304" pitchFamily="18" charset="0"/>
                              </a:rPr>
                              <m:t>0</m:t>
                            </m:r>
                          </m:e>
                          <m:sup>
                            <m:r>
                              <a:rPr lang="en-US" altLang="zh-CN" sz="2400" i="1" kern="100">
                                <a:latin typeface="Cambria Math" panose="02040503050406030204" pitchFamily="18" charset="0"/>
                                <a:cs typeface="Times New Roman" panose="02020603050405020304" pitchFamily="18" charset="0"/>
                              </a:rPr>
                              <m:t>8</m:t>
                            </m:r>
                          </m:sup>
                        </m:sSup>
                        <m:r>
                          <a:rPr lang="en-US" altLang="zh-CN" sz="2400" i="1" kern="100">
                            <a:latin typeface="Cambria Math" panose="02040503050406030204" pitchFamily="18" charset="0"/>
                            <a:cs typeface="Times New Roman" panose="02020603050405020304" pitchFamily="18" charset="0"/>
                          </a:rPr>
                          <m:t>𝐉</m:t>
                        </m:r>
                      </m:num>
                      <m:den>
                        <m:r>
                          <a:rPr lang="en-US" altLang="zh-CN" sz="2400" i="1" kern="100">
                            <a:latin typeface="Cambria Math" panose="02040503050406030204" pitchFamily="18" charset="0"/>
                            <a:cs typeface="Times New Roman" panose="02020603050405020304" pitchFamily="18" charset="0"/>
                          </a:rPr>
                          <m:t>4.3</m:t>
                        </m:r>
                        <m:r>
                          <m:rPr>
                            <m:nor/>
                          </m:rPr>
                          <a:rPr lang="en-US" altLang="zh-CN" sz="2400" kern="100">
                            <a:latin typeface="+mn-lt"/>
                            <a:cs typeface="Times New Roman" panose="02020603050405020304" pitchFamily="18" charset="0"/>
                          </a:rPr>
                          <m:t>×</m:t>
                        </m:r>
                        <m:r>
                          <a:rPr lang="en-US" altLang="zh-CN" sz="2400" i="1" kern="100">
                            <a:latin typeface="Cambria Math" panose="02040503050406030204" pitchFamily="18" charset="0"/>
                            <a:cs typeface="Times New Roman" panose="02020603050405020304" pitchFamily="18" charset="0"/>
                          </a:rPr>
                          <m:t>1</m:t>
                        </m:r>
                        <m:sSup>
                          <m:sSupPr>
                            <m:ctrlPr>
                              <a:rPr lang="zh-CN" altLang="zh-CN" sz="2400" i="1" kern="100">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400" i="1" kern="100">
                                <a:latin typeface="Cambria Math" panose="02040503050406030204" pitchFamily="18" charset="0"/>
                                <a:cs typeface="Times New Roman" panose="02020603050405020304" pitchFamily="18" charset="0"/>
                              </a:rPr>
                              <m:t>0</m:t>
                            </m:r>
                          </m:e>
                          <m:sup>
                            <m:r>
                              <a:rPr lang="en-US" altLang="zh-CN" sz="2400" i="1" kern="100">
                                <a:latin typeface="Cambria Math" panose="02040503050406030204" pitchFamily="18" charset="0"/>
                                <a:cs typeface="Times New Roman" panose="02020603050405020304" pitchFamily="18" charset="0"/>
                              </a:rPr>
                              <m:t>7</m:t>
                            </m:r>
                          </m:sup>
                        </m:sSup>
                        <m:r>
                          <a:rPr lang="en-US" altLang="zh-CN" sz="2400" i="1" kern="100">
                            <a:latin typeface="Cambria Math" panose="02040503050406030204" pitchFamily="18" charset="0"/>
                            <a:cs typeface="Times New Roman" panose="02020603050405020304" pitchFamily="18" charset="0"/>
                          </a:rPr>
                          <m:t>𝐉</m:t>
                        </m:r>
                        <m:r>
                          <a:rPr lang="en-US" altLang="zh-CN" sz="2400" i="1" kern="100">
                            <a:latin typeface="Cambria Math" panose="02040503050406030204" pitchFamily="18" charset="0"/>
                            <a:cs typeface="Times New Roman" panose="02020603050405020304" pitchFamily="18" charset="0"/>
                          </a:rPr>
                          <m:t>/</m:t>
                        </m:r>
                        <m:r>
                          <a:rPr lang="en-US" altLang="zh-CN" sz="2400" i="1" kern="100">
                            <a:latin typeface="Cambria Math" panose="02040503050406030204" pitchFamily="18" charset="0"/>
                            <a:cs typeface="Times New Roman" panose="02020603050405020304" pitchFamily="18" charset="0"/>
                          </a:rPr>
                          <m:t>𝐤𝐠</m:t>
                        </m:r>
                      </m:den>
                    </m:f>
                  </m:oMath>
                </a14:m>
                <a:r>
                  <a:rPr lang="zh-CN" altLang="en-US" sz="2400" kern="100" smtClean="0">
                    <a:latin typeface="+mn-lt"/>
                    <a:cs typeface="Times New Roman" panose="02020603050405020304" pitchFamily="18" charset="0"/>
                  </a:rPr>
                  <a:t>＝</a:t>
                </a:r>
                <a:r>
                  <a:rPr lang="en-US" altLang="zh-CN" sz="2400" kern="100" smtClean="0">
                    <a:latin typeface="+mn-lt"/>
                    <a:ea typeface="黑体" panose="02010609060101010101" pitchFamily="49" charset="-122"/>
                    <a:cs typeface="Times New Roman" panose="02020603050405020304" pitchFamily="18" charset="0"/>
                  </a:rPr>
                  <a:t>3</a:t>
                </a:r>
                <a:r>
                  <a:rPr lang="en-US" altLang="zh-CN" sz="2400" kern="100" smtClean="0">
                    <a:latin typeface="+mn-lt"/>
                    <a:cs typeface="Times New Roman" panose="02020603050405020304" pitchFamily="18" charset="0"/>
                  </a:rPr>
                  <a:t>.</a:t>
                </a:r>
                <a:r>
                  <a:rPr lang="en-US" altLang="zh-CN" sz="2400" kern="100" smtClean="0">
                    <a:latin typeface="+mn-lt"/>
                    <a:ea typeface="黑体" panose="02010609060101010101" pitchFamily="49" charset="-122"/>
                    <a:cs typeface="Times New Roman" panose="02020603050405020304" pitchFamily="18" charset="0"/>
                  </a:rPr>
                  <a:t>6 kg</a:t>
                </a:r>
                <a:r>
                  <a:rPr lang="en-US" altLang="zh-CN" sz="2400" kern="100">
                    <a:latin typeface="+mn-lt"/>
                    <a:cs typeface="Times New Roman" panose="02020603050405020304" pitchFamily="18" charset="0"/>
                  </a:rPr>
                  <a:t>.</a:t>
                </a:r>
                <a:endParaRPr lang="zh-CN" altLang="zh-CN" sz="1400" kern="100">
                  <a:latin typeface="+mn-lt"/>
                  <a:cs typeface="Times New Roman" panose="02020603050405020304" pitchFamily="18" charset="0"/>
                </a:endParaRPr>
              </a:p>
            </p:txBody>
          </p:sp>
        </mc:Choice>
        <mc:Fallback xmlns="">
          <p:sp>
            <p:nvSpPr>
              <p:cNvPr id="3" name="矩形 2"/>
              <p:cNvSpPr>
                <a:spLocks noRot="1" noChangeAspect="1" noMove="1" noResize="1" noEditPoints="1" noAdjustHandles="1" noChangeArrowheads="1" noChangeShapeType="1" noTextEdit="1"/>
              </p:cNvSpPr>
              <p:nvPr/>
            </p:nvSpPr>
            <p:spPr>
              <a:xfrm>
                <a:off x="406574" y="3217005"/>
                <a:ext cx="11377264" cy="3452355"/>
              </a:xfrm>
              <a:prstGeom prst="rect">
                <a:avLst/>
              </a:prstGeom>
              <a:blipFill>
                <a:blip r:embed="rId2"/>
                <a:stretch>
                  <a:fillRect l="-857" r="-804"/>
                </a:stretch>
              </a:blipFill>
            </p:spPr>
            <p:txBody>
              <a:bodyPr/>
              <a:lstStyle/>
              <a:p>
                <a:r>
                  <a:rPr lang="zh-CN" altLang="en-US">
                    <a:noFill/>
                  </a:rPr>
                  <a:t> </a:t>
                </a:r>
              </a:p>
            </p:txBody>
          </p:sp>
        </mc:Fallback>
      </mc:AlternateContent>
      <p:pic>
        <p:nvPicPr>
          <p:cNvPr id="4" name="图片 3"/>
          <p:cNvPicPr>
            <a:picLocks noChangeAspect="1"/>
          </p:cNvPicPr>
          <p:nvPr/>
        </p:nvPicPr>
        <p:blipFill>
          <a:blip r:embed="rId3"/>
          <a:stretch>
            <a:fillRect/>
          </a:stretch>
        </p:blipFill>
        <p:spPr>
          <a:xfrm>
            <a:off x="4078982" y="1316600"/>
            <a:ext cx="3636688" cy="2055803"/>
          </a:xfrm>
          <a:prstGeom prst="rect">
            <a:avLst/>
          </a:prstGeom>
        </p:spPr>
      </p:pic>
    </p:spTree>
    <p:extLst>
      <p:ext uri="{BB962C8B-B14F-4D97-AF65-F5344CB8AC3E}">
        <p14:creationId xmlns:p14="http://schemas.microsoft.com/office/powerpoint/2010/main" val="6586162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4203267"/>
              </a:xfrm>
            </p:spPr>
            <p:txBody>
              <a:bodyPr/>
              <a:lstStyle/>
              <a:p>
                <a:pPr>
                  <a:spcAft>
                    <a:spcPts val="0"/>
                  </a:spcAft>
                </a:pPr>
                <a:r>
                  <a:rPr lang="en-US" altLang="zh-CN" kern="100">
                    <a:solidFill>
                      <a:srgbClr val="000000"/>
                    </a:solidFill>
                    <a:latin typeface="+mj-lt"/>
                    <a:ea typeface="宋体" panose="02010600030101010101" pitchFamily="2" charset="-122"/>
                    <a:cs typeface="Times New Roman" panose="02020603050405020304" pitchFamily="18" charset="0"/>
                  </a:rPr>
                  <a:t>30.</a:t>
                </a:r>
                <a:r>
                  <a:rPr lang="zh-CN" altLang="zh-CN" kern="100">
                    <a:solidFill>
                      <a:srgbClr val="000000"/>
                    </a:solidFill>
                    <a:latin typeface="+mj-lt"/>
                    <a:ea typeface="宋体" panose="02010600030101010101" pitchFamily="2" charset="-122"/>
                    <a:cs typeface="Times New Roman" panose="02020603050405020304" pitchFamily="18" charset="0"/>
                  </a:rPr>
                  <a:t>（</a:t>
                </a:r>
                <a:r>
                  <a:rPr lang="en-US" altLang="zh-CN" kern="100">
                    <a:solidFill>
                      <a:srgbClr val="000000"/>
                    </a:solidFill>
                    <a:latin typeface="+mj-lt"/>
                    <a:ea typeface="宋体" panose="02010600030101010101" pitchFamily="2" charset="-122"/>
                    <a:cs typeface="Times New Roman" panose="02020603050405020304" pitchFamily="18" charset="0"/>
                  </a:rPr>
                  <a:t>9</a:t>
                </a:r>
                <a:r>
                  <a:rPr lang="zh-CN" altLang="zh-CN" kern="100">
                    <a:solidFill>
                      <a:srgbClr val="000000"/>
                    </a:solidFill>
                    <a:latin typeface="+mj-lt"/>
                    <a:ea typeface="楷体" panose="02010609060101010101" pitchFamily="49" charset="-122"/>
                    <a:cs typeface="Times New Roman" panose="02020603050405020304" pitchFamily="18" charset="0"/>
                  </a:rPr>
                  <a:t>分</a:t>
                </a:r>
                <a:r>
                  <a:rPr lang="zh-CN" altLang="zh-CN" kern="100">
                    <a:solidFill>
                      <a:srgbClr val="000000"/>
                    </a:solidFill>
                    <a:latin typeface="+mj-lt"/>
                    <a:ea typeface="宋体" panose="02010600030101010101" pitchFamily="2" charset="-122"/>
                    <a:cs typeface="Times New Roman" panose="02020603050405020304" pitchFamily="18" charset="0"/>
                  </a:rPr>
                  <a:t>）如图所示为自动排水装置模型，控制电路电压为</a:t>
                </a:r>
                <a:r>
                  <a:rPr lang="en-US" altLang="zh-CN" kern="100" smtClean="0">
                    <a:solidFill>
                      <a:srgbClr val="000000"/>
                    </a:solidFill>
                    <a:latin typeface="+mj-lt"/>
                    <a:ea typeface="楷体" panose="02010609060101010101" pitchFamily="49" charset="-122"/>
                    <a:cs typeface="Times New Roman" panose="02020603050405020304" pitchFamily="18" charset="0"/>
                  </a:rPr>
                  <a:t>12 </a:t>
                </a:r>
                <a:r>
                  <a:rPr lang="en-US" altLang="zh-CN" kern="100" smtClean="0">
                    <a:solidFill>
                      <a:srgbClr val="000000"/>
                    </a:solidFill>
                    <a:latin typeface="+mj-lt"/>
                    <a:ea typeface="宋体" panose="02010600030101010101" pitchFamily="2" charset="-122"/>
                    <a:cs typeface="Times New Roman" panose="02020603050405020304" pitchFamily="18" charset="0"/>
                  </a:rPr>
                  <a:t>V</a:t>
                </a:r>
                <a:r>
                  <a:rPr lang="zh-CN" altLang="zh-CN" kern="100">
                    <a:solidFill>
                      <a:srgbClr val="000000"/>
                    </a:solidFill>
                    <a:latin typeface="+mj-lt"/>
                    <a:ea typeface="宋体" panose="02010600030101010101" pitchFamily="2" charset="-122"/>
                    <a:cs typeface="Times New Roman" panose="02020603050405020304" pitchFamily="18" charset="0"/>
                  </a:rPr>
                  <a:t>，</a:t>
                </a:r>
                <a:r>
                  <a:rPr lang="en-US" altLang="zh-CN" i="1" kern="100">
                    <a:solidFill>
                      <a:srgbClr val="000000"/>
                    </a:solidFill>
                    <a:latin typeface="+mj-lt"/>
                    <a:ea typeface="宋体" panose="02010600030101010101" pitchFamily="2" charset="-122"/>
                    <a:cs typeface="Times New Roman" panose="02020603050405020304" pitchFamily="18" charset="0"/>
                  </a:rPr>
                  <a:t>R</a:t>
                </a:r>
                <a:r>
                  <a:rPr lang="en-US" altLang="zh-CN" kern="100" baseline="-25000">
                    <a:solidFill>
                      <a:srgbClr val="000000"/>
                    </a:solidFill>
                    <a:latin typeface="+mj-lt"/>
                    <a:ea typeface="宋体" panose="02010600030101010101" pitchFamily="2" charset="-122"/>
                    <a:cs typeface="Times New Roman" panose="02020603050405020304" pitchFamily="18" charset="0"/>
                  </a:rPr>
                  <a:t>0</a:t>
                </a:r>
                <a:r>
                  <a:rPr lang="zh-CN" altLang="zh-CN" kern="100">
                    <a:solidFill>
                      <a:srgbClr val="000000"/>
                    </a:solidFill>
                    <a:latin typeface="+mj-lt"/>
                    <a:ea typeface="宋体" panose="02010600030101010101" pitchFamily="2" charset="-122"/>
                    <a:cs typeface="Times New Roman" panose="02020603050405020304" pitchFamily="18" charset="0"/>
                  </a:rPr>
                  <a:t>为定值电阻，</a:t>
                </a:r>
                <a:r>
                  <a:rPr lang="en-US" altLang="zh-CN" i="1" kern="100">
                    <a:solidFill>
                      <a:srgbClr val="000000"/>
                    </a:solidFill>
                    <a:latin typeface="+mj-lt"/>
                    <a:ea typeface="宋体" panose="02010600030101010101" pitchFamily="2" charset="-122"/>
                    <a:cs typeface="Times New Roman" panose="02020603050405020304" pitchFamily="18" charset="0"/>
                  </a:rPr>
                  <a:t>R</a:t>
                </a:r>
                <a:r>
                  <a:rPr lang="zh-CN" altLang="zh-CN" kern="100">
                    <a:solidFill>
                      <a:srgbClr val="000000"/>
                    </a:solidFill>
                    <a:latin typeface="+mj-lt"/>
                    <a:ea typeface="宋体" panose="02010600030101010101" pitchFamily="2" charset="-122"/>
                    <a:cs typeface="Times New Roman" panose="02020603050405020304" pitchFamily="18" charset="0"/>
                  </a:rPr>
                  <a:t>为压敏电阻，压敏电阻通过杠杆</a:t>
                </a:r>
                <a:r>
                  <a:rPr lang="en-US" altLang="zh-CN" i="1" kern="100">
                    <a:solidFill>
                      <a:srgbClr val="000000"/>
                    </a:solidFill>
                    <a:latin typeface="+mj-lt"/>
                    <a:ea typeface="宋体" panose="02010600030101010101" pitchFamily="2" charset="-122"/>
                    <a:cs typeface="Times New Roman" panose="02020603050405020304" pitchFamily="18" charset="0"/>
                  </a:rPr>
                  <a:t>ABO</a:t>
                </a:r>
                <a:r>
                  <a:rPr lang="zh-CN" altLang="zh-CN" kern="100">
                    <a:solidFill>
                      <a:srgbClr val="000000"/>
                    </a:solidFill>
                    <a:latin typeface="+mj-lt"/>
                    <a:ea typeface="宋体" panose="02010600030101010101" pitchFamily="2" charset="-122"/>
                    <a:cs typeface="Times New Roman" panose="02020603050405020304" pitchFamily="18" charset="0"/>
                  </a:rPr>
                  <a:t>与圆柱形浮体相连，</a:t>
                </a:r>
                <a:r>
                  <a:rPr lang="en-US" altLang="zh-CN" i="1" kern="100">
                    <a:solidFill>
                      <a:srgbClr val="000000"/>
                    </a:solidFill>
                    <a:latin typeface="+mj-lt"/>
                    <a:ea typeface="宋体" panose="02010600030101010101" pitchFamily="2" charset="-122"/>
                    <a:cs typeface="Times New Roman" panose="02020603050405020304" pitchFamily="18" charset="0"/>
                  </a:rPr>
                  <a:t>AB</a:t>
                </a:r>
                <a:r>
                  <a:rPr lang="zh-CN" altLang="zh-CN" kern="100">
                    <a:solidFill>
                      <a:srgbClr val="000000"/>
                    </a:solidFill>
                    <a:latin typeface="+mj-lt"/>
                    <a:ea typeface="宋体" panose="02010600030101010101" pitchFamily="2" charset="-122"/>
                    <a:cs typeface="宋体" panose="02010600030101010101" pitchFamily="2" charset="-122"/>
                  </a:rPr>
                  <a:t>∶</a:t>
                </a:r>
                <a:r>
                  <a:rPr lang="en-US" altLang="zh-CN" i="1" kern="100" smtClean="0">
                    <a:solidFill>
                      <a:srgbClr val="000000"/>
                    </a:solidFill>
                    <a:latin typeface="+mj-lt"/>
                    <a:ea typeface="宋体" panose="02010600030101010101" pitchFamily="2" charset="-122"/>
                    <a:cs typeface="Times New Roman" panose="02020603050405020304" pitchFamily="18" charset="0"/>
                  </a:rPr>
                  <a:t>BO</a:t>
                </a:r>
                <a:r>
                  <a:rPr lang="zh-CN" altLang="en-US" kern="100" smtClean="0">
                    <a:solidFill>
                      <a:srgbClr val="000000"/>
                    </a:solidFill>
                    <a:latin typeface="+mj-lt"/>
                    <a:ea typeface="宋体" panose="02010600030101010101" pitchFamily="2" charset="-122"/>
                    <a:cs typeface="Times New Roman" panose="02020603050405020304" pitchFamily="18" charset="0"/>
                  </a:rPr>
                  <a:t>＝</a:t>
                </a:r>
                <a:r>
                  <a:rPr lang="en-US" altLang="zh-CN" kern="100" smtClean="0">
                    <a:solidFill>
                      <a:srgbClr val="000000"/>
                    </a:solidFill>
                    <a:latin typeface="+mj-lt"/>
                    <a:ea typeface="宋体" panose="02010600030101010101" pitchFamily="2" charset="-122"/>
                    <a:cs typeface="Times New Roman" panose="02020603050405020304" pitchFamily="18" charset="0"/>
                  </a:rPr>
                  <a:t>4</a:t>
                </a:r>
                <a:r>
                  <a:rPr lang="zh-CN" altLang="zh-CN" kern="100">
                    <a:solidFill>
                      <a:srgbClr val="000000"/>
                    </a:solidFill>
                    <a:latin typeface="+mj-lt"/>
                    <a:ea typeface="宋体" panose="02010600030101010101" pitchFamily="2" charset="-122"/>
                    <a:cs typeface="宋体" panose="02010600030101010101" pitchFamily="2" charset="-122"/>
                  </a:rPr>
                  <a:t>∶</a:t>
                </a:r>
                <a:r>
                  <a:rPr lang="en-US" altLang="zh-CN" kern="100">
                    <a:solidFill>
                      <a:srgbClr val="000000"/>
                    </a:solidFill>
                    <a:latin typeface="+mj-lt"/>
                    <a:ea typeface="宋体" panose="02010600030101010101" pitchFamily="2" charset="-122"/>
                    <a:cs typeface="Times New Roman" panose="02020603050405020304" pitchFamily="18" charset="0"/>
                  </a:rPr>
                  <a:t>1.</a:t>
                </a:r>
                <a:r>
                  <a:rPr lang="zh-CN" altLang="zh-CN" kern="100">
                    <a:solidFill>
                      <a:srgbClr val="000000"/>
                    </a:solidFill>
                    <a:latin typeface="+mj-lt"/>
                    <a:ea typeface="宋体" panose="02010600030101010101" pitchFamily="2" charset="-122"/>
                    <a:cs typeface="Times New Roman" panose="02020603050405020304" pitchFamily="18" charset="0"/>
                  </a:rPr>
                  <a:t>压敏电阻的阻值随压力变化的关系如表所示，压板、杠杆和硬质连杆的质量及电磁铁线圈电阻忽略不计</a:t>
                </a:r>
                <a:r>
                  <a:rPr lang="en-US" altLang="zh-CN" kern="100">
                    <a:solidFill>
                      <a:srgbClr val="000000"/>
                    </a:solidFill>
                    <a:latin typeface="+mj-lt"/>
                    <a:ea typeface="宋体" panose="02010600030101010101" pitchFamily="2" charset="-122"/>
                    <a:cs typeface="Times New Roman" panose="02020603050405020304" pitchFamily="18" charset="0"/>
                  </a:rPr>
                  <a:t>.</a:t>
                </a:r>
                <a:r>
                  <a:rPr lang="zh-CN" altLang="zh-CN" kern="100">
                    <a:solidFill>
                      <a:srgbClr val="000000"/>
                    </a:solidFill>
                    <a:latin typeface="+mj-lt"/>
                    <a:ea typeface="宋体" panose="02010600030101010101" pitchFamily="2" charset="-122"/>
                    <a:cs typeface="Times New Roman" panose="02020603050405020304" pitchFamily="18" charset="0"/>
                  </a:rPr>
                  <a:t>当水位上升到浮体刚好全部浸入水中时，压敏电阻受到压力为</a:t>
                </a:r>
                <a:r>
                  <a:rPr lang="en-US" altLang="zh-CN" kern="100" smtClean="0">
                    <a:solidFill>
                      <a:srgbClr val="000000"/>
                    </a:solidFill>
                    <a:latin typeface="+mj-lt"/>
                    <a:ea typeface="宋体" panose="02010600030101010101" pitchFamily="2" charset="-122"/>
                    <a:cs typeface="Times New Roman" panose="02020603050405020304" pitchFamily="18" charset="0"/>
                  </a:rPr>
                  <a:t>360 N</a:t>
                </a:r>
                <a:r>
                  <a:rPr lang="zh-CN" altLang="zh-CN" kern="100">
                    <a:solidFill>
                      <a:srgbClr val="000000"/>
                    </a:solidFill>
                    <a:latin typeface="+mj-lt"/>
                    <a:ea typeface="宋体" panose="02010600030101010101" pitchFamily="2" charset="-122"/>
                    <a:cs typeface="Times New Roman" panose="02020603050405020304" pitchFamily="18" charset="0"/>
                  </a:rPr>
                  <a:t>，此时通过电磁铁线圈的电流为</a:t>
                </a:r>
                <a:r>
                  <a:rPr lang="en-US" altLang="zh-CN" kern="100" smtClean="0">
                    <a:solidFill>
                      <a:srgbClr val="000000"/>
                    </a:solidFill>
                    <a:latin typeface="+mj-lt"/>
                    <a:ea typeface="宋体" panose="02010600030101010101" pitchFamily="2" charset="-122"/>
                    <a:cs typeface="Times New Roman" panose="02020603050405020304" pitchFamily="18" charset="0"/>
                  </a:rPr>
                  <a:t>100 mA</a:t>
                </a:r>
                <a:r>
                  <a:rPr lang="zh-CN" altLang="zh-CN" kern="100">
                    <a:solidFill>
                      <a:srgbClr val="000000"/>
                    </a:solidFill>
                    <a:latin typeface="+mj-lt"/>
                    <a:ea typeface="宋体" panose="02010600030101010101" pitchFamily="2" charset="-122"/>
                    <a:cs typeface="Times New Roman" panose="02020603050405020304" pitchFamily="18" charset="0"/>
                  </a:rPr>
                  <a:t>，排水泵启动；当水位回落到浮体只有</a:t>
                </a:r>
                <a14:m>
                  <m:oMath xmlns:m="http://schemas.openxmlformats.org/officeDocument/2006/math">
                    <m:f>
                      <m:fPr>
                        <m:ctrlPr>
                          <a:rPr lang="zh-CN" altLang="zh-CN" i="1" kern="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i="1" kern="100">
                            <a:solidFill>
                              <a:srgbClr val="000000"/>
                            </a:solidFill>
                            <a:latin typeface="Cambria Math" panose="02040503050406030204" pitchFamily="18" charset="0"/>
                            <a:ea typeface="宋体" panose="02010600030101010101" pitchFamily="2" charset="-122"/>
                            <a:cs typeface="Times New Roman" panose="02020603050405020304" pitchFamily="18" charset="0"/>
                          </a:rPr>
                          <m:t>3</m:t>
                        </m:r>
                      </m:num>
                      <m:den>
                        <m:r>
                          <a:rPr lang="en-US" altLang="zh-CN" i="1" kern="100">
                            <a:solidFill>
                              <a:srgbClr val="000000"/>
                            </a:solidFill>
                            <a:latin typeface="Cambria Math" panose="02040503050406030204" pitchFamily="18" charset="0"/>
                            <a:ea typeface="宋体" panose="02010600030101010101" pitchFamily="2" charset="-122"/>
                            <a:cs typeface="Times New Roman" panose="02020603050405020304" pitchFamily="18" charset="0"/>
                          </a:rPr>
                          <m:t>5</m:t>
                        </m:r>
                      </m:den>
                    </m:f>
                  </m:oMath>
                </a14:m>
                <a:r>
                  <a:rPr lang="zh-CN" altLang="zh-CN" kern="100">
                    <a:solidFill>
                      <a:srgbClr val="000000"/>
                    </a:solidFill>
                    <a:latin typeface="+mj-lt"/>
                    <a:ea typeface="宋体" panose="02010600030101010101" pitchFamily="2" charset="-122"/>
                    <a:cs typeface="Times New Roman" panose="02020603050405020304" pitchFamily="18" charset="0"/>
                  </a:rPr>
                  <a:t>体积浸入水中时，线圈中电流为</a:t>
                </a:r>
                <a:r>
                  <a:rPr lang="en-US" altLang="zh-CN" kern="100" smtClean="0">
                    <a:solidFill>
                      <a:srgbClr val="000000"/>
                    </a:solidFill>
                    <a:latin typeface="+mj-lt"/>
                    <a:ea typeface="宋体" panose="02010600030101010101" pitchFamily="2" charset="-122"/>
                    <a:cs typeface="Times New Roman" panose="02020603050405020304" pitchFamily="18" charset="0"/>
                  </a:rPr>
                  <a:t>30 mA</a:t>
                </a:r>
                <a:r>
                  <a:rPr lang="zh-CN" altLang="zh-CN" kern="100">
                    <a:solidFill>
                      <a:srgbClr val="000000"/>
                    </a:solidFill>
                    <a:latin typeface="+mj-lt"/>
                    <a:ea typeface="宋体" panose="02010600030101010101" pitchFamily="2" charset="-122"/>
                    <a:cs typeface="Times New Roman" panose="02020603050405020304" pitchFamily="18" charset="0"/>
                  </a:rPr>
                  <a:t>，排水泵停止工作</a:t>
                </a:r>
                <a:r>
                  <a:rPr lang="en-US" altLang="zh-CN" kern="100">
                    <a:solidFill>
                      <a:srgbClr val="000000"/>
                    </a:solidFill>
                    <a:latin typeface="+mj-lt"/>
                    <a:ea typeface="宋体" panose="02010600030101010101" pitchFamily="2" charset="-122"/>
                    <a:cs typeface="Times New Roman" panose="02020603050405020304" pitchFamily="18" charset="0"/>
                  </a:rPr>
                  <a:t>.</a:t>
                </a:r>
                <a:r>
                  <a:rPr lang="zh-CN" altLang="zh-CN" kern="100">
                    <a:solidFill>
                      <a:srgbClr val="000000"/>
                    </a:solidFill>
                    <a:latin typeface="+mj-lt"/>
                    <a:ea typeface="宋体" panose="02010600030101010101" pitchFamily="2" charset="-122"/>
                    <a:cs typeface="Times New Roman" panose="02020603050405020304" pitchFamily="18" charset="0"/>
                  </a:rPr>
                  <a:t>上述状态下硬质杠杆</a:t>
                </a:r>
                <a:r>
                  <a:rPr lang="en-US" altLang="zh-CN" i="1" kern="100">
                    <a:solidFill>
                      <a:srgbClr val="000000"/>
                    </a:solidFill>
                    <a:latin typeface="+mj-lt"/>
                    <a:ea typeface="宋体" panose="02010600030101010101" pitchFamily="2" charset="-122"/>
                    <a:cs typeface="Times New Roman" panose="02020603050405020304" pitchFamily="18" charset="0"/>
                  </a:rPr>
                  <a:t>ABO</a:t>
                </a:r>
                <a:r>
                  <a:rPr lang="zh-CN" altLang="zh-CN" kern="100">
                    <a:solidFill>
                      <a:srgbClr val="000000"/>
                    </a:solidFill>
                    <a:latin typeface="+mj-lt"/>
                    <a:ea typeface="宋体" panose="02010600030101010101" pitchFamily="2" charset="-122"/>
                    <a:cs typeface="Times New Roman" panose="02020603050405020304" pitchFamily="18" charset="0"/>
                  </a:rPr>
                  <a:t>均处于水平位置，（</a:t>
                </a:r>
                <a:r>
                  <a:rPr lang="en-US" altLang="zh-CN" i="1" kern="100">
                    <a:solidFill>
                      <a:srgbClr val="000000"/>
                    </a:solidFill>
                    <a:latin typeface="+mj-lt"/>
                    <a:ea typeface="宋体" panose="02010600030101010101" pitchFamily="2" charset="-122"/>
                    <a:cs typeface="Times New Roman" panose="02020603050405020304" pitchFamily="18" charset="0"/>
                  </a:rPr>
                  <a:t>g</a:t>
                </a:r>
                <a:r>
                  <a:rPr lang="zh-CN" altLang="zh-CN" kern="100">
                    <a:solidFill>
                      <a:srgbClr val="000000"/>
                    </a:solidFill>
                    <a:latin typeface="+mj-lt"/>
                    <a:ea typeface="楷体" panose="02010609060101010101" pitchFamily="49" charset="-122"/>
                    <a:cs typeface="Times New Roman" panose="02020603050405020304" pitchFamily="18" charset="0"/>
                  </a:rPr>
                  <a:t>取</a:t>
                </a:r>
                <a:r>
                  <a:rPr lang="en-US" altLang="zh-CN" kern="100" smtClean="0">
                    <a:solidFill>
                      <a:srgbClr val="000000"/>
                    </a:solidFill>
                    <a:latin typeface="+mj-lt"/>
                    <a:ea typeface="宋体" panose="02010600030101010101" pitchFamily="2" charset="-122"/>
                    <a:cs typeface="Times New Roman" panose="02020603050405020304" pitchFamily="18" charset="0"/>
                  </a:rPr>
                  <a:t>10 </a:t>
                </a:r>
                <a:r>
                  <a:rPr lang="en-US" altLang="zh-CN" kern="100" smtClean="0">
                    <a:solidFill>
                      <a:srgbClr val="000000"/>
                    </a:solidFill>
                    <a:latin typeface="+mj-lt"/>
                    <a:ea typeface="楷体" panose="02010609060101010101" pitchFamily="49" charset="-122"/>
                    <a:cs typeface="Times New Roman" panose="02020603050405020304" pitchFamily="18" charset="0"/>
                  </a:rPr>
                  <a:t>N/kg</a:t>
                </a:r>
                <a:r>
                  <a:rPr lang="zh-CN" altLang="zh-CN" kern="100">
                    <a:solidFill>
                      <a:srgbClr val="000000"/>
                    </a:solidFill>
                    <a:latin typeface="+mj-lt"/>
                    <a:ea typeface="宋体" panose="02010600030101010101" pitchFamily="2" charset="-122"/>
                    <a:cs typeface="Times New Roman" panose="02020603050405020304" pitchFamily="18" charset="0"/>
                  </a:rPr>
                  <a:t>，</a:t>
                </a:r>
                <a:r>
                  <a:rPr lang="en-US" altLang="zh-CN" i="1" kern="100">
                    <a:solidFill>
                      <a:srgbClr val="000000"/>
                    </a:solidFill>
                    <a:latin typeface="+mj-lt"/>
                    <a:ea typeface="楷体" panose="02010609060101010101" pitchFamily="49" charset="-122"/>
                    <a:cs typeface="Times New Roman" panose="02020603050405020304" pitchFamily="18" charset="0"/>
                  </a:rPr>
                  <a:t>ρ</a:t>
                </a:r>
                <a:r>
                  <a:rPr lang="zh-CN" altLang="zh-CN" kern="100" baseline="-25000" smtClean="0">
                    <a:solidFill>
                      <a:srgbClr val="000000"/>
                    </a:solidFill>
                    <a:latin typeface="+mj-lt"/>
                    <a:ea typeface="楷体" panose="02010609060101010101" pitchFamily="49" charset="-122"/>
                    <a:cs typeface="Times New Roman" panose="02020603050405020304" pitchFamily="18" charset="0"/>
                  </a:rPr>
                  <a:t>水</a:t>
                </a:r>
                <a:r>
                  <a:rPr lang="zh-CN" altLang="en-US" kern="100" smtClean="0">
                    <a:solidFill>
                      <a:srgbClr val="000000"/>
                    </a:solidFill>
                    <a:latin typeface="+mj-lt"/>
                    <a:ea typeface="宋体" panose="02010600030101010101" pitchFamily="2" charset="-122"/>
                    <a:cs typeface="Times New Roman" panose="02020603050405020304" pitchFamily="18" charset="0"/>
                  </a:rPr>
                  <a:t>＝</a:t>
                </a:r>
                <a:r>
                  <a:rPr lang="en-US" altLang="zh-CN" kern="100" smtClean="0">
                    <a:solidFill>
                      <a:srgbClr val="000000"/>
                    </a:solidFill>
                    <a:latin typeface="+mj-lt"/>
                    <a:ea typeface="楷体" panose="02010609060101010101" pitchFamily="49" charset="-122"/>
                    <a:cs typeface="Times New Roman" panose="02020603050405020304" pitchFamily="18" charset="0"/>
                  </a:rPr>
                  <a:t>1</a:t>
                </a:r>
                <a:r>
                  <a:rPr lang="en-US" altLang="zh-CN" kern="100" smtClean="0">
                    <a:solidFill>
                      <a:srgbClr val="000000"/>
                    </a:solidFill>
                    <a:latin typeface="+mj-lt"/>
                    <a:ea typeface="宋体" panose="02010600030101010101" pitchFamily="2" charset="-122"/>
                    <a:cs typeface="Times New Roman" panose="02020603050405020304" pitchFamily="18" charset="0"/>
                  </a:rPr>
                  <a:t>.</a:t>
                </a:r>
                <a:r>
                  <a:rPr lang="en-US" altLang="zh-CN" kern="100" smtClean="0">
                    <a:solidFill>
                      <a:srgbClr val="000000"/>
                    </a:solidFill>
                    <a:latin typeface="+mj-lt"/>
                    <a:ea typeface="楷体" panose="02010609060101010101" pitchFamily="49" charset="-122"/>
                    <a:cs typeface="Times New Roman" panose="02020603050405020304" pitchFamily="18" charset="0"/>
                  </a:rPr>
                  <a:t>0</a:t>
                </a:r>
                <a:r>
                  <a:rPr lang="en-US" altLang="zh-CN" kern="100" smtClean="0">
                    <a:solidFill>
                      <a:srgbClr val="000000"/>
                    </a:solidFill>
                    <a:latin typeface="+mj-lt"/>
                    <a:ea typeface="宋体" panose="02010600030101010101" pitchFamily="2" charset="-122"/>
                    <a:cs typeface="Times New Roman" panose="02020603050405020304" pitchFamily="18" charset="0"/>
                  </a:rPr>
                  <a:t>×</a:t>
                </a:r>
                <a:r>
                  <a:rPr lang="en-US" altLang="zh-CN" kern="100" smtClean="0">
                    <a:solidFill>
                      <a:srgbClr val="000000"/>
                    </a:solidFill>
                    <a:latin typeface="+mj-lt"/>
                    <a:ea typeface="楷体" panose="02010609060101010101" pitchFamily="49" charset="-122"/>
                    <a:cs typeface="Times New Roman" panose="02020603050405020304" pitchFamily="18" charset="0"/>
                  </a:rPr>
                  <a:t>10</a:t>
                </a:r>
                <a:r>
                  <a:rPr lang="en-US" altLang="zh-CN" kern="100" baseline="30000" smtClean="0">
                    <a:solidFill>
                      <a:srgbClr val="000000"/>
                    </a:solidFill>
                    <a:latin typeface="+mj-lt"/>
                    <a:ea typeface="楷体" panose="02010609060101010101" pitchFamily="49" charset="-122"/>
                    <a:cs typeface="Times New Roman" panose="02020603050405020304" pitchFamily="18" charset="0"/>
                  </a:rPr>
                  <a:t>3 </a:t>
                </a:r>
                <a:r>
                  <a:rPr lang="en-US" altLang="zh-CN" kern="100" smtClean="0">
                    <a:solidFill>
                      <a:srgbClr val="000000"/>
                    </a:solidFill>
                    <a:latin typeface="+mj-lt"/>
                    <a:ea typeface="楷体" panose="02010609060101010101" pitchFamily="49" charset="-122"/>
                    <a:cs typeface="Times New Roman" panose="02020603050405020304" pitchFamily="18" charset="0"/>
                  </a:rPr>
                  <a:t>kg/m</a:t>
                </a:r>
                <a:r>
                  <a:rPr lang="en-US" altLang="zh-CN" kern="100" baseline="30000" smtClean="0">
                    <a:solidFill>
                      <a:srgbClr val="000000"/>
                    </a:solidFill>
                    <a:latin typeface="+mj-lt"/>
                    <a:ea typeface="楷体" panose="02010609060101010101" pitchFamily="49" charset="-122"/>
                    <a:cs typeface="Times New Roman" panose="02020603050405020304" pitchFamily="18" charset="0"/>
                  </a:rPr>
                  <a:t>3</a:t>
                </a:r>
                <a:r>
                  <a:rPr lang="zh-CN" altLang="zh-CN" kern="100">
                    <a:solidFill>
                      <a:srgbClr val="000000"/>
                    </a:solidFill>
                    <a:latin typeface="+mj-lt"/>
                    <a:ea typeface="宋体" panose="02010600030101010101" pitchFamily="2" charset="-122"/>
                    <a:cs typeface="Times New Roman" panose="02020603050405020304" pitchFamily="18" charset="0"/>
                  </a:rPr>
                  <a:t>）求</a:t>
                </a:r>
                <a:r>
                  <a:rPr lang="zh-CN" altLang="zh-CN" kern="100" smtClean="0">
                    <a:solidFill>
                      <a:srgbClr val="000000"/>
                    </a:solidFill>
                    <a:latin typeface="+mj-lt"/>
                    <a:ea typeface="宋体" panose="02010600030101010101" pitchFamily="2" charset="-122"/>
                    <a:cs typeface="Times New Roman" panose="02020603050405020304" pitchFamily="18" charset="0"/>
                  </a:rPr>
                  <a:t>：</a:t>
                </a:r>
                <a:endParaRPr lang="zh-CN" altLang="en-US">
                  <a:latin typeface="+mj-lt"/>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203267"/>
              </a:xfrm>
              <a:blipFill>
                <a:blip r:embed="rId2"/>
                <a:stretch>
                  <a:fillRect l="-796" r="-3450" b="-725"/>
                </a:stretch>
              </a:blipFill>
            </p:spPr>
            <p:txBody>
              <a:bodyPr/>
              <a:lstStyle/>
              <a:p>
                <a:r>
                  <a:rPr lang="zh-CN" altLang="en-US">
                    <a:noFill/>
                  </a:rPr>
                  <a:t> </a:t>
                </a:r>
              </a:p>
            </p:txBody>
          </p:sp>
        </mc:Fallback>
      </mc:AlternateContent>
      <p:graphicFrame>
        <p:nvGraphicFramePr>
          <p:cNvPr id="3" name="表格 2"/>
          <p:cNvGraphicFramePr>
            <a:graphicFrameLocks noGrp="1"/>
          </p:cNvGraphicFramePr>
          <p:nvPr>
            <p:extLst>
              <p:ext uri="{D42A27DB-BD31-4B8C-83A1-F6EECF244321}">
                <p14:modId xmlns:p14="http://schemas.microsoft.com/office/powerpoint/2010/main" val="3677700848"/>
              </p:ext>
            </p:extLst>
          </p:nvPr>
        </p:nvGraphicFramePr>
        <p:xfrm>
          <a:off x="618172" y="5157192"/>
          <a:ext cx="10971212" cy="1097280"/>
        </p:xfrm>
        <a:graphic>
          <a:graphicData uri="http://schemas.openxmlformats.org/drawingml/2006/table">
            <a:tbl>
              <a:tblPr firstRow="1" firstCol="1" bandRow="1"/>
              <a:tblGrid>
                <a:gridCol w="3918290">
                  <a:extLst>
                    <a:ext uri="{9D8B030D-6E8A-4147-A177-3AD203B41FA5}">
                      <a16:colId xmlns:a16="http://schemas.microsoft.com/office/drawing/2014/main" val="927538575"/>
                    </a:ext>
                  </a:extLst>
                </a:gridCol>
                <a:gridCol w="783658">
                  <a:extLst>
                    <a:ext uri="{9D8B030D-6E8A-4147-A177-3AD203B41FA5}">
                      <a16:colId xmlns:a16="http://schemas.microsoft.com/office/drawing/2014/main" val="1518911067"/>
                    </a:ext>
                  </a:extLst>
                </a:gridCol>
                <a:gridCol w="783658">
                  <a:extLst>
                    <a:ext uri="{9D8B030D-6E8A-4147-A177-3AD203B41FA5}">
                      <a16:colId xmlns:a16="http://schemas.microsoft.com/office/drawing/2014/main" val="4221737132"/>
                    </a:ext>
                  </a:extLst>
                </a:gridCol>
                <a:gridCol w="783658">
                  <a:extLst>
                    <a:ext uri="{9D8B030D-6E8A-4147-A177-3AD203B41FA5}">
                      <a16:colId xmlns:a16="http://schemas.microsoft.com/office/drawing/2014/main" val="1068238645"/>
                    </a:ext>
                  </a:extLst>
                </a:gridCol>
                <a:gridCol w="783658">
                  <a:extLst>
                    <a:ext uri="{9D8B030D-6E8A-4147-A177-3AD203B41FA5}">
                      <a16:colId xmlns:a16="http://schemas.microsoft.com/office/drawing/2014/main" val="3275327570"/>
                    </a:ext>
                  </a:extLst>
                </a:gridCol>
                <a:gridCol w="783658">
                  <a:extLst>
                    <a:ext uri="{9D8B030D-6E8A-4147-A177-3AD203B41FA5}">
                      <a16:colId xmlns:a16="http://schemas.microsoft.com/office/drawing/2014/main" val="2636257147"/>
                    </a:ext>
                  </a:extLst>
                </a:gridCol>
                <a:gridCol w="783658">
                  <a:extLst>
                    <a:ext uri="{9D8B030D-6E8A-4147-A177-3AD203B41FA5}">
                      <a16:colId xmlns:a16="http://schemas.microsoft.com/office/drawing/2014/main" val="4265099357"/>
                    </a:ext>
                  </a:extLst>
                </a:gridCol>
                <a:gridCol w="783658">
                  <a:extLst>
                    <a:ext uri="{9D8B030D-6E8A-4147-A177-3AD203B41FA5}">
                      <a16:colId xmlns:a16="http://schemas.microsoft.com/office/drawing/2014/main" val="779942557"/>
                    </a:ext>
                  </a:extLst>
                </a:gridCol>
                <a:gridCol w="783658">
                  <a:extLst>
                    <a:ext uri="{9D8B030D-6E8A-4147-A177-3AD203B41FA5}">
                      <a16:colId xmlns:a16="http://schemas.microsoft.com/office/drawing/2014/main" val="1781409317"/>
                    </a:ext>
                  </a:extLst>
                </a:gridCol>
                <a:gridCol w="783658">
                  <a:extLst>
                    <a:ext uri="{9D8B030D-6E8A-4147-A177-3AD203B41FA5}">
                      <a16:colId xmlns:a16="http://schemas.microsoft.com/office/drawing/2014/main" val="552154365"/>
                    </a:ext>
                  </a:extLst>
                </a:gridCol>
              </a:tblGrid>
              <a:tr h="0">
                <a:tc>
                  <a:txBody>
                    <a:bodyPr/>
                    <a:lstStyle/>
                    <a:p>
                      <a:pPr algn="ctr">
                        <a:lnSpc>
                          <a:spcPct val="150000"/>
                        </a:lnSpc>
                        <a:spcAft>
                          <a:spcPts val="0"/>
                        </a:spcAft>
                      </a:pPr>
                      <a:r>
                        <a:rPr lang="zh-CN"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压敏电阻受到的压力</a:t>
                      </a:r>
                      <a:r>
                        <a:rPr lang="en-US" sz="2400" i="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F</a:t>
                      </a: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/N</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60</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120</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180</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240</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300</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360</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420</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480</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宋体" panose="02010600030101010101" pitchFamily="2" charset="-122"/>
                          <a:ea typeface="等线" panose="02010600030101010101" pitchFamily="2" charset="-122"/>
                          <a:cs typeface="Times New Roman" panose="02020603050405020304" pitchFamily="18" charset="0"/>
                        </a:rPr>
                        <a:t>……</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88603700"/>
                  </a:ext>
                </a:extLst>
              </a:tr>
              <a:tr h="0">
                <a:tc>
                  <a:txBody>
                    <a:bodyPr/>
                    <a:lstStyle/>
                    <a:p>
                      <a:pPr algn="ctr">
                        <a:lnSpc>
                          <a:spcPct val="150000"/>
                        </a:lnSpc>
                        <a:spcAft>
                          <a:spcPts val="0"/>
                        </a:spcAft>
                      </a:pPr>
                      <a:r>
                        <a:rPr lang="zh-CN"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压敏电阻</a:t>
                      </a:r>
                      <a:r>
                        <a:rPr lang="en-US" sz="2400" i="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R</a:t>
                      </a: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/Ω</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500</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360</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260</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180</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120</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80</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65</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55</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宋体" panose="02010600030101010101" pitchFamily="2" charset="-122"/>
                          <a:ea typeface="等线" panose="02010600030101010101" pitchFamily="2" charset="-122"/>
                          <a:cs typeface="Times New Roman" panose="02020603050405020304" pitchFamily="18" charset="0"/>
                        </a:rPr>
                        <a:t>……</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7067171"/>
                  </a:ext>
                </a:extLst>
              </a:tr>
            </a:tbl>
          </a:graphicData>
        </a:graphic>
      </p:graphicFrame>
    </p:spTree>
    <p:extLst>
      <p:ext uri="{BB962C8B-B14F-4D97-AF65-F5344CB8AC3E}">
        <p14:creationId xmlns:p14="http://schemas.microsoft.com/office/powerpoint/2010/main" val="244159530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3965"/>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）浮体完全浸入水中时，杠杆对浮体施加的压力；</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mc:AlternateContent xmlns:mc="http://schemas.openxmlformats.org/markup-compatibility/2006" xmlns:a14="http://schemas.microsoft.com/office/drawing/2010/main">
        <mc:Choice Requires="a14">
          <p:sp>
            <p:nvSpPr>
              <p:cNvPr id="3" name="矩形 2"/>
              <p:cNvSpPr/>
              <p:nvPr/>
            </p:nvSpPr>
            <p:spPr>
              <a:xfrm>
                <a:off x="360854" y="3953615"/>
                <a:ext cx="11485848" cy="2643737"/>
              </a:xfrm>
              <a:prstGeom prst="rect">
                <a:avLst/>
              </a:prstGeom>
            </p:spPr>
            <p:txBody>
              <a:bodyPr wrap="square">
                <a:spAutoFit/>
              </a:bodyPr>
              <a:lstStyle/>
              <a:p>
                <a:pPr algn="just">
                  <a:lnSpc>
                    <a:spcPct val="150000"/>
                  </a:lnSpc>
                  <a:spcAft>
                    <a:spcPts val="0"/>
                  </a:spcAft>
                </a:pPr>
                <a:r>
                  <a:rPr lang="zh-CN" altLang="zh-CN" sz="2400" kern="100">
                    <a:ea typeface="黑体" panose="02010609060101010101" pitchFamily="49" charset="-122"/>
                    <a:cs typeface="Times New Roman" panose="02020603050405020304" pitchFamily="18" charset="0"/>
                  </a:rPr>
                  <a:t>浮体完全浸入水中时</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设此时连杆对</a:t>
                </a:r>
                <a:r>
                  <a:rPr lang="en-US" altLang="zh-CN" sz="2400" i="1" kern="100">
                    <a:cs typeface="Times New Roman" panose="02020603050405020304" pitchFamily="18" charset="0"/>
                  </a:rPr>
                  <a:t>A</a:t>
                </a:r>
                <a:r>
                  <a:rPr lang="zh-CN" altLang="zh-CN" sz="2400" kern="100">
                    <a:ea typeface="黑体" panose="02010609060101010101" pitchFamily="49" charset="-122"/>
                    <a:cs typeface="Times New Roman" panose="02020603050405020304" pitchFamily="18" charset="0"/>
                  </a:rPr>
                  <a:t>端的作用力为</a:t>
                </a:r>
                <a:r>
                  <a:rPr lang="en-US" altLang="zh-CN" sz="2400" i="1" kern="100">
                    <a:cs typeface="Times New Roman" panose="02020603050405020304" pitchFamily="18" charset="0"/>
                  </a:rPr>
                  <a:t>F</a:t>
                </a:r>
                <a:r>
                  <a:rPr lang="en-US" altLang="zh-CN" sz="2400" kern="100" baseline="-25000">
                    <a:cs typeface="Times New Roman" panose="02020603050405020304" pitchFamily="18" charset="0"/>
                  </a:rPr>
                  <a:t>1</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压敏电阻对</a:t>
                </a:r>
                <a:r>
                  <a:rPr lang="en-US" altLang="zh-CN" sz="2400" i="1" kern="100">
                    <a:ea typeface="黑体" panose="02010609060101010101" pitchFamily="49" charset="-122"/>
                    <a:cs typeface="Times New Roman" panose="02020603050405020304" pitchFamily="18" charset="0"/>
                  </a:rPr>
                  <a:t>B</a:t>
                </a:r>
                <a:r>
                  <a:rPr lang="zh-CN" altLang="zh-CN" sz="2400" kern="100">
                    <a:ea typeface="黑体" panose="02010609060101010101" pitchFamily="49" charset="-122"/>
                    <a:cs typeface="Times New Roman" panose="02020603050405020304" pitchFamily="18" charset="0"/>
                  </a:rPr>
                  <a:t>处的作用力为</a:t>
                </a:r>
                <a:r>
                  <a:rPr lang="en-US" altLang="zh-CN" sz="2400" i="1" kern="100">
                    <a:ea typeface="黑体" panose="02010609060101010101" pitchFamily="49" charset="-122"/>
                    <a:cs typeface="Times New Roman" panose="02020603050405020304" pitchFamily="18" charset="0"/>
                  </a:rPr>
                  <a:t>F</a:t>
                </a:r>
                <a:r>
                  <a:rPr lang="en-US" altLang="zh-CN" sz="2400" kern="100" baseline="-25000">
                    <a:ea typeface="黑体" panose="02010609060101010101" pitchFamily="49" charset="-122"/>
                    <a:cs typeface="Times New Roman" panose="02020603050405020304" pitchFamily="18" charset="0"/>
                  </a:rPr>
                  <a:t>2</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已知</a:t>
                </a:r>
                <a:r>
                  <a:rPr lang="en-US" altLang="zh-CN" sz="2400" i="1" kern="100">
                    <a:ea typeface="黑体" panose="02010609060101010101" pitchFamily="49" charset="-122"/>
                    <a:cs typeface="Times New Roman" panose="02020603050405020304" pitchFamily="18" charset="0"/>
                  </a:rPr>
                  <a:t>AB</a:t>
                </a:r>
                <a:r>
                  <a:rPr lang="zh-CN" altLang="zh-CN" sz="2400" kern="100">
                    <a:cs typeface="宋体" panose="02010600030101010101" pitchFamily="2" charset="-122"/>
                  </a:rPr>
                  <a:t>∶</a:t>
                </a:r>
                <a:r>
                  <a:rPr lang="en-US" altLang="zh-CN" sz="2400" i="1" kern="100" smtClean="0">
                    <a:ea typeface="黑体" panose="02010609060101010101" pitchFamily="49" charset="-122"/>
                    <a:cs typeface="Times New Roman" panose="02020603050405020304" pitchFamily="18" charset="0"/>
                  </a:rPr>
                  <a:t>OB</a:t>
                </a:r>
                <a:r>
                  <a:rPr lang="zh-CN" altLang="en-US" sz="2400" kern="100" smtClean="0">
                    <a:cs typeface="Times New Roman" panose="02020603050405020304" pitchFamily="18" charset="0"/>
                  </a:rPr>
                  <a:t>＝</a:t>
                </a:r>
                <a:r>
                  <a:rPr lang="en-US" altLang="zh-CN" sz="2400" kern="100" smtClean="0">
                    <a:ea typeface="黑体" panose="02010609060101010101" pitchFamily="49" charset="-122"/>
                    <a:cs typeface="Times New Roman" panose="02020603050405020304" pitchFamily="18" charset="0"/>
                  </a:rPr>
                  <a:t>4</a:t>
                </a:r>
                <a:r>
                  <a:rPr lang="zh-CN" altLang="zh-CN" sz="2400" kern="100">
                    <a:cs typeface="宋体" panose="02010600030101010101" pitchFamily="2" charset="-122"/>
                  </a:rPr>
                  <a:t>∶</a:t>
                </a:r>
                <a:r>
                  <a:rPr lang="en-US" altLang="zh-CN" sz="2400" kern="100">
                    <a:ea typeface="黑体" panose="02010609060101010101" pitchFamily="49" charset="-122"/>
                    <a:cs typeface="Times New Roman" panose="02020603050405020304" pitchFamily="18" charset="0"/>
                  </a:rPr>
                  <a:t>1</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则</a:t>
                </a:r>
                <a:r>
                  <a:rPr lang="en-US" altLang="zh-CN" sz="2400" i="1" kern="100">
                    <a:ea typeface="黑体" panose="02010609060101010101" pitchFamily="49" charset="-122"/>
                    <a:cs typeface="Times New Roman" panose="02020603050405020304" pitchFamily="18" charset="0"/>
                  </a:rPr>
                  <a:t>OA</a:t>
                </a:r>
                <a:r>
                  <a:rPr lang="zh-CN" altLang="zh-CN" sz="2400" kern="100">
                    <a:cs typeface="宋体" panose="02010600030101010101" pitchFamily="2" charset="-122"/>
                  </a:rPr>
                  <a:t>∶</a:t>
                </a:r>
                <a:r>
                  <a:rPr lang="en-US" altLang="zh-CN" sz="2400" i="1" kern="100" smtClean="0">
                    <a:ea typeface="黑体" panose="02010609060101010101" pitchFamily="49" charset="-122"/>
                    <a:cs typeface="Times New Roman" panose="02020603050405020304" pitchFamily="18" charset="0"/>
                  </a:rPr>
                  <a:t>OB</a:t>
                </a:r>
                <a:r>
                  <a:rPr lang="zh-CN" altLang="en-US" sz="2400" kern="100" smtClean="0">
                    <a:cs typeface="Times New Roman" panose="02020603050405020304" pitchFamily="18" charset="0"/>
                  </a:rPr>
                  <a:t>＝</a:t>
                </a:r>
                <a:r>
                  <a:rPr lang="zh-CN" altLang="zh-CN" sz="2400" kern="100" smtClean="0">
                    <a:cs typeface="Times New Roman" panose="02020603050405020304" pitchFamily="18" charset="0"/>
                  </a:rPr>
                  <a:t>（</a:t>
                </a:r>
                <a:r>
                  <a:rPr lang="en-US" altLang="zh-CN" sz="2400" i="1" kern="100">
                    <a:ea typeface="黑体" panose="02010609060101010101" pitchFamily="49" charset="-122"/>
                    <a:cs typeface="Times New Roman" panose="02020603050405020304" pitchFamily="18" charset="0"/>
                  </a:rPr>
                  <a:t>AB</a:t>
                </a:r>
                <a:r>
                  <a:rPr lang="zh-CN" altLang="zh-CN" sz="2400" kern="100">
                    <a:ea typeface="黑体" panose="02010609060101010101" pitchFamily="49" charset="-122"/>
                    <a:cs typeface="Times New Roman" panose="02020603050405020304" pitchFamily="18" charset="0"/>
                  </a:rPr>
                  <a:t>＋</a:t>
                </a:r>
                <a:r>
                  <a:rPr lang="en-US" altLang="zh-CN" sz="2400" i="1" kern="100">
                    <a:ea typeface="黑体" panose="02010609060101010101" pitchFamily="49" charset="-122"/>
                    <a:cs typeface="Times New Roman" panose="02020603050405020304" pitchFamily="18" charset="0"/>
                  </a:rPr>
                  <a:t>OB</a:t>
                </a:r>
                <a:r>
                  <a:rPr lang="zh-CN" altLang="zh-CN" sz="2400" kern="100">
                    <a:cs typeface="Times New Roman" panose="02020603050405020304" pitchFamily="18" charset="0"/>
                  </a:rPr>
                  <a:t>）</a:t>
                </a:r>
                <a:r>
                  <a:rPr lang="zh-CN" altLang="zh-CN" sz="2400" kern="100">
                    <a:cs typeface="宋体" panose="02010600030101010101" pitchFamily="2" charset="-122"/>
                  </a:rPr>
                  <a:t>∶</a:t>
                </a:r>
                <a:r>
                  <a:rPr lang="en-US" altLang="zh-CN" sz="2400" i="1" kern="100" smtClean="0">
                    <a:ea typeface="黑体" panose="02010609060101010101" pitchFamily="49" charset="-122"/>
                    <a:cs typeface="Times New Roman" panose="02020603050405020304" pitchFamily="18" charset="0"/>
                  </a:rPr>
                  <a:t>OB</a:t>
                </a:r>
                <a:r>
                  <a:rPr lang="zh-CN" altLang="en-US" sz="2400" kern="100" smtClean="0">
                    <a:cs typeface="Times New Roman" panose="02020603050405020304" pitchFamily="18" charset="0"/>
                  </a:rPr>
                  <a:t>＝</a:t>
                </a:r>
                <a:r>
                  <a:rPr lang="zh-CN" altLang="zh-CN" sz="2400" kern="100" smtClean="0">
                    <a:cs typeface="Times New Roman" panose="02020603050405020304" pitchFamily="18" charset="0"/>
                  </a:rPr>
                  <a:t>（</a:t>
                </a:r>
                <a:r>
                  <a:rPr lang="en-US" altLang="zh-CN" sz="2400" kern="100">
                    <a:ea typeface="黑体" panose="02010609060101010101" pitchFamily="49" charset="-122"/>
                    <a:cs typeface="Times New Roman" panose="02020603050405020304" pitchFamily="18" charset="0"/>
                  </a:rPr>
                  <a:t>4</a:t>
                </a:r>
                <a:r>
                  <a:rPr lang="zh-CN" altLang="zh-CN" sz="2400" kern="100">
                    <a:ea typeface="黑体" panose="02010609060101010101" pitchFamily="49" charset="-122"/>
                    <a:cs typeface="Times New Roman" panose="02020603050405020304" pitchFamily="18" charset="0"/>
                  </a:rPr>
                  <a:t>＋</a:t>
                </a:r>
                <a:r>
                  <a:rPr lang="en-US" altLang="zh-CN" sz="2400" kern="100">
                    <a:ea typeface="黑体" panose="02010609060101010101" pitchFamily="49" charset="-122"/>
                    <a:cs typeface="Times New Roman" panose="02020603050405020304" pitchFamily="18" charset="0"/>
                  </a:rPr>
                  <a:t>1</a:t>
                </a:r>
                <a:r>
                  <a:rPr lang="zh-CN" altLang="zh-CN" sz="2400" kern="100">
                    <a:cs typeface="Times New Roman" panose="02020603050405020304" pitchFamily="18" charset="0"/>
                  </a:rPr>
                  <a:t>）</a:t>
                </a:r>
                <a:r>
                  <a:rPr lang="zh-CN" altLang="zh-CN" sz="2400" kern="100">
                    <a:cs typeface="宋体" panose="02010600030101010101" pitchFamily="2" charset="-122"/>
                  </a:rPr>
                  <a:t>∶</a:t>
                </a:r>
                <a:r>
                  <a:rPr lang="en-US" altLang="zh-CN" sz="2400" kern="100" smtClean="0">
                    <a:ea typeface="黑体" panose="02010609060101010101" pitchFamily="49" charset="-122"/>
                    <a:cs typeface="Times New Roman" panose="02020603050405020304" pitchFamily="18" charset="0"/>
                  </a:rPr>
                  <a:t>1</a:t>
                </a:r>
                <a:r>
                  <a:rPr lang="zh-CN" altLang="en-US" sz="2400" kern="100" smtClean="0">
                    <a:cs typeface="Times New Roman" panose="02020603050405020304" pitchFamily="18" charset="0"/>
                  </a:rPr>
                  <a:t>＝</a:t>
                </a:r>
                <a:r>
                  <a:rPr lang="en-US" altLang="zh-CN" sz="2400" kern="100" smtClean="0">
                    <a:ea typeface="黑体" panose="02010609060101010101" pitchFamily="49" charset="-122"/>
                    <a:cs typeface="Times New Roman" panose="02020603050405020304" pitchFamily="18" charset="0"/>
                  </a:rPr>
                  <a:t>5</a:t>
                </a:r>
                <a:r>
                  <a:rPr lang="zh-CN" altLang="zh-CN" sz="2400" kern="100">
                    <a:cs typeface="宋体" panose="02010600030101010101" pitchFamily="2" charset="-122"/>
                  </a:rPr>
                  <a:t>∶</a:t>
                </a:r>
                <a:r>
                  <a:rPr lang="en-US" altLang="zh-CN" sz="2400" kern="100">
                    <a:ea typeface="黑体" panose="02010609060101010101" pitchFamily="49" charset="-122"/>
                    <a:cs typeface="Times New Roman" panose="02020603050405020304" pitchFamily="18" charset="0"/>
                  </a:rPr>
                  <a:t>1</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根据杠杆平衡条件可得</a:t>
                </a:r>
                <a:r>
                  <a:rPr lang="en-US" altLang="zh-CN" sz="2400" i="1" kern="100" smtClean="0">
                    <a:ea typeface="黑体" panose="02010609060101010101" pitchFamily="49" charset="-122"/>
                    <a:cs typeface="Times New Roman" panose="02020603050405020304" pitchFamily="18" charset="0"/>
                  </a:rPr>
                  <a:t>F</a:t>
                </a:r>
                <a:r>
                  <a:rPr lang="en-US" altLang="zh-CN" sz="2400" kern="100" baseline="-25000" smtClean="0">
                    <a:ea typeface="黑体" panose="02010609060101010101" pitchFamily="49" charset="-122"/>
                    <a:cs typeface="Times New Roman" panose="02020603050405020304" pitchFamily="18" charset="0"/>
                  </a:rPr>
                  <a:t>1</a:t>
                </a:r>
                <a:r>
                  <a:rPr lang="en-US" altLang="zh-CN" sz="2400" kern="100" smtClean="0">
                    <a:latin typeface="宋体" panose="02010600030101010101" pitchFamily="2" charset="-122"/>
                    <a:cs typeface="Times New Roman" panose="02020603050405020304" pitchFamily="18" charset="0"/>
                  </a:rPr>
                  <a:t>×</a:t>
                </a:r>
                <a:r>
                  <a:rPr lang="en-US" altLang="zh-CN" sz="2400" i="1" kern="100" smtClean="0">
                    <a:ea typeface="黑体" panose="02010609060101010101" pitchFamily="49" charset="-122"/>
                    <a:cs typeface="Times New Roman" panose="02020603050405020304" pitchFamily="18" charset="0"/>
                  </a:rPr>
                  <a:t>OA</a:t>
                </a:r>
                <a:r>
                  <a:rPr lang="zh-CN" altLang="en-US" sz="2400" kern="100" smtClean="0">
                    <a:cs typeface="Times New Roman" panose="02020603050405020304" pitchFamily="18" charset="0"/>
                  </a:rPr>
                  <a:t>＝</a:t>
                </a:r>
                <a:r>
                  <a:rPr lang="en-US" altLang="zh-CN" sz="2400" i="1" kern="100" smtClean="0">
                    <a:ea typeface="黑体" panose="02010609060101010101" pitchFamily="49" charset="-122"/>
                    <a:cs typeface="Times New Roman" panose="02020603050405020304" pitchFamily="18" charset="0"/>
                  </a:rPr>
                  <a:t>F</a:t>
                </a:r>
                <a:r>
                  <a:rPr lang="en-US" altLang="zh-CN" sz="2400" kern="100" baseline="-25000" smtClean="0">
                    <a:ea typeface="黑体" panose="02010609060101010101" pitchFamily="49" charset="-122"/>
                    <a:cs typeface="Times New Roman" panose="02020603050405020304" pitchFamily="18" charset="0"/>
                  </a:rPr>
                  <a:t>2</a:t>
                </a:r>
                <a:r>
                  <a:rPr lang="en-US" altLang="zh-CN" sz="2400" kern="100" smtClean="0">
                    <a:latin typeface="宋体" panose="02010600030101010101" pitchFamily="2" charset="-122"/>
                    <a:cs typeface="Times New Roman" panose="02020603050405020304" pitchFamily="18" charset="0"/>
                  </a:rPr>
                  <a:t>×</a:t>
                </a:r>
                <a:r>
                  <a:rPr lang="en-US" altLang="zh-CN" sz="2400" i="1" kern="100" smtClean="0">
                    <a:ea typeface="黑体" panose="02010609060101010101" pitchFamily="49" charset="-122"/>
                    <a:cs typeface="Times New Roman" panose="02020603050405020304" pitchFamily="18" charset="0"/>
                  </a:rPr>
                  <a:t>OB</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则</a:t>
                </a:r>
                <a:r>
                  <a:rPr lang="en-US" altLang="zh-CN" sz="2400" i="1" kern="100">
                    <a:ea typeface="黑体" panose="02010609060101010101" pitchFamily="49" charset="-122"/>
                    <a:cs typeface="Times New Roman" panose="02020603050405020304" pitchFamily="18" charset="0"/>
                  </a:rPr>
                  <a:t>F</a:t>
                </a:r>
                <a:r>
                  <a:rPr lang="en-US" altLang="zh-CN" sz="2400" kern="100" baseline="-25000">
                    <a:ea typeface="黑体" panose="02010609060101010101" pitchFamily="49" charset="-122"/>
                    <a:cs typeface="Times New Roman" panose="02020603050405020304" pitchFamily="18" charset="0"/>
                  </a:rPr>
                  <a:t>1</a:t>
                </a:r>
                <a:r>
                  <a:rPr lang="zh-CN" altLang="en-US" sz="2400" kern="100" smtClean="0">
                    <a:cs typeface="Times New Roman" panose="02020603050405020304" pitchFamily="18" charset="0"/>
                  </a:rPr>
                  <a:t>＝</a:t>
                </a:r>
                <a14:m>
                  <m:oMath xmlns:m="http://schemas.openxmlformats.org/officeDocument/2006/math">
                    <m:f>
                      <m:fPr>
                        <m:ctrlPr>
                          <a:rPr lang="zh-CN" altLang="zh-CN" sz="2400" i="1" kern="100">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sz="2400" i="1" kern="100">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kern="100">
                                <a:latin typeface="Cambria Math" panose="02040503050406030204" pitchFamily="18" charset="0"/>
                                <a:cs typeface="Times New Roman" panose="02020603050405020304" pitchFamily="18" charset="0"/>
                              </a:rPr>
                              <m:t>𝑭</m:t>
                            </m:r>
                          </m:e>
                          <m:sub>
                            <m:r>
                              <a:rPr lang="en-US" altLang="zh-CN" sz="2400" i="1" kern="100">
                                <a:latin typeface="Cambria Math" panose="02040503050406030204" pitchFamily="18" charset="0"/>
                                <a:cs typeface="Times New Roman" panose="02020603050405020304" pitchFamily="18" charset="0"/>
                              </a:rPr>
                              <m:t>2</m:t>
                            </m:r>
                          </m:sub>
                        </m:sSub>
                        <m:r>
                          <m:rPr>
                            <m:nor/>
                          </m:rPr>
                          <a:rPr lang="en-US" altLang="zh-CN" sz="2400" kern="100">
                            <a:latin typeface="宋体" panose="02010600030101010101" pitchFamily="2" charset="-122"/>
                            <a:cs typeface="Times New Roman" panose="02020603050405020304" pitchFamily="18" charset="0"/>
                          </a:rPr>
                          <m:t>×</m:t>
                        </m:r>
                        <m:r>
                          <a:rPr lang="en-US" altLang="zh-CN" sz="2400" i="1" kern="100">
                            <a:latin typeface="Cambria Math" panose="02040503050406030204" pitchFamily="18" charset="0"/>
                            <a:cs typeface="Times New Roman" panose="02020603050405020304" pitchFamily="18" charset="0"/>
                          </a:rPr>
                          <m:t>𝑶𝑩</m:t>
                        </m:r>
                      </m:num>
                      <m:den>
                        <m:r>
                          <a:rPr lang="en-US" altLang="zh-CN" sz="2400" i="1" kern="100">
                            <a:latin typeface="Cambria Math" panose="02040503050406030204" pitchFamily="18" charset="0"/>
                            <a:cs typeface="Times New Roman" panose="02020603050405020304" pitchFamily="18" charset="0"/>
                          </a:rPr>
                          <m:t>𝑶𝑨</m:t>
                        </m:r>
                      </m:den>
                    </m:f>
                    <m:r>
                      <a:rPr lang="zh-CN" altLang="en-US" sz="2400" kern="100" smtClean="0">
                        <a:latin typeface="Cambria Math" panose="02040503050406030204" pitchFamily="18" charset="0"/>
                        <a:cs typeface="Times New Roman" panose="02020603050405020304" pitchFamily="18" charset="0"/>
                      </a:rPr>
                      <m:t>＝</m:t>
                    </m:r>
                    <m:f>
                      <m:fPr>
                        <m:ctrlPr>
                          <a:rPr lang="zh-CN" altLang="zh-CN" sz="2400" i="1" kern="100">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kern="100">
                            <a:latin typeface="Cambria Math" panose="02040503050406030204" pitchFamily="18" charset="0"/>
                            <a:cs typeface="Times New Roman" panose="02020603050405020304" pitchFamily="18" charset="0"/>
                          </a:rPr>
                          <m:t>360</m:t>
                        </m:r>
                        <m:r>
                          <a:rPr lang="en-US" altLang="zh-CN" sz="2400" i="1" kern="100">
                            <a:latin typeface="Cambria Math" panose="02040503050406030204" pitchFamily="18" charset="0"/>
                            <a:cs typeface="Times New Roman" panose="02020603050405020304" pitchFamily="18" charset="0"/>
                          </a:rPr>
                          <m:t>𝐍</m:t>
                        </m:r>
                        <m:r>
                          <m:rPr>
                            <m:nor/>
                          </m:rPr>
                          <a:rPr lang="en-US" altLang="zh-CN" sz="2400" kern="100">
                            <a:latin typeface="宋体" panose="02010600030101010101" pitchFamily="2" charset="-122"/>
                            <a:cs typeface="Times New Roman" panose="02020603050405020304" pitchFamily="18" charset="0"/>
                          </a:rPr>
                          <m:t>×</m:t>
                        </m:r>
                        <m:r>
                          <a:rPr lang="en-US" altLang="zh-CN" sz="2400" i="1" kern="100">
                            <a:latin typeface="Cambria Math" panose="02040503050406030204" pitchFamily="18" charset="0"/>
                            <a:cs typeface="Times New Roman" panose="02020603050405020304" pitchFamily="18" charset="0"/>
                          </a:rPr>
                          <m:t>1</m:t>
                        </m:r>
                      </m:num>
                      <m:den>
                        <m:r>
                          <a:rPr lang="en-US" altLang="zh-CN" sz="2400" i="1" kern="100">
                            <a:latin typeface="Cambria Math" panose="02040503050406030204" pitchFamily="18" charset="0"/>
                            <a:cs typeface="Times New Roman" panose="02020603050405020304" pitchFamily="18" charset="0"/>
                          </a:rPr>
                          <m:t>5</m:t>
                        </m:r>
                      </m:den>
                    </m:f>
                  </m:oMath>
                </a14:m>
                <a:r>
                  <a:rPr lang="zh-CN" altLang="en-US" sz="2400" kern="100" smtClean="0">
                    <a:cs typeface="Times New Roman" panose="02020603050405020304" pitchFamily="18" charset="0"/>
                  </a:rPr>
                  <a:t>＝</a:t>
                </a:r>
                <a:r>
                  <a:rPr lang="en-US" altLang="zh-CN" sz="2400" kern="100" smtClean="0">
                    <a:ea typeface="黑体" panose="02010609060101010101" pitchFamily="49" charset="-122"/>
                    <a:cs typeface="Times New Roman" panose="02020603050405020304" pitchFamily="18" charset="0"/>
                  </a:rPr>
                  <a:t>72N</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力的作用是相互的</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所以</a:t>
                </a:r>
                <a:r>
                  <a:rPr lang="en-US" altLang="zh-CN" sz="2400" i="1" kern="100">
                    <a:ea typeface="黑体" panose="02010609060101010101" pitchFamily="49" charset="-122"/>
                    <a:cs typeface="Times New Roman" panose="02020603050405020304" pitchFamily="18" charset="0"/>
                  </a:rPr>
                  <a:t>A</a:t>
                </a:r>
                <a:r>
                  <a:rPr lang="zh-CN" altLang="zh-CN" sz="2400" kern="100">
                    <a:ea typeface="黑体" panose="02010609060101010101" pitchFamily="49" charset="-122"/>
                    <a:cs typeface="Times New Roman" panose="02020603050405020304" pitchFamily="18" charset="0"/>
                  </a:rPr>
                  <a:t>端对浮体向下的压力</a:t>
                </a:r>
                <a:r>
                  <a:rPr lang="en-US" altLang="zh-CN" sz="2400" i="1" kern="100" smtClean="0">
                    <a:ea typeface="黑体" panose="02010609060101010101" pitchFamily="49" charset="-122"/>
                    <a:cs typeface="Times New Roman" panose="02020603050405020304" pitchFamily="18" charset="0"/>
                  </a:rPr>
                  <a:t>F</a:t>
                </a:r>
                <a:r>
                  <a:rPr lang="zh-CN" altLang="en-US" sz="2400" kern="100" smtClean="0">
                    <a:cs typeface="Times New Roman" panose="02020603050405020304" pitchFamily="18" charset="0"/>
                  </a:rPr>
                  <a:t>＝</a:t>
                </a:r>
                <a:r>
                  <a:rPr lang="en-US" altLang="zh-CN" sz="2400" i="1" kern="100" smtClean="0">
                    <a:ea typeface="黑体" panose="02010609060101010101" pitchFamily="49" charset="-122"/>
                    <a:cs typeface="Times New Roman" panose="02020603050405020304" pitchFamily="18" charset="0"/>
                  </a:rPr>
                  <a:t>F</a:t>
                </a:r>
                <a:r>
                  <a:rPr lang="en-US" altLang="zh-CN" sz="2400" kern="100" baseline="-25000" smtClean="0">
                    <a:ea typeface="黑体" panose="02010609060101010101" pitchFamily="49" charset="-122"/>
                    <a:cs typeface="Times New Roman" panose="02020603050405020304" pitchFamily="18" charset="0"/>
                  </a:rPr>
                  <a:t>1</a:t>
                </a:r>
                <a:r>
                  <a:rPr lang="zh-CN" altLang="en-US" sz="2400" kern="100" smtClean="0">
                    <a:cs typeface="Times New Roman" panose="02020603050405020304" pitchFamily="18" charset="0"/>
                  </a:rPr>
                  <a:t>＝</a:t>
                </a:r>
                <a:r>
                  <a:rPr lang="en-US" altLang="zh-CN" sz="2400" kern="100" smtClean="0">
                    <a:ea typeface="黑体" panose="02010609060101010101" pitchFamily="49" charset="-122"/>
                    <a:cs typeface="Times New Roman" panose="02020603050405020304" pitchFamily="18" charset="0"/>
                  </a:rPr>
                  <a:t>72N</a:t>
                </a:r>
                <a:r>
                  <a:rPr lang="en-US" altLang="zh-CN" sz="2400" kern="100">
                    <a:latin typeface="宋体" panose="02010600030101010101" pitchFamily="2" charset="-122"/>
                    <a:cs typeface="Times New Roman" panose="02020603050405020304" pitchFamily="18" charset="0"/>
                  </a:rPr>
                  <a:t>.</a:t>
                </a:r>
                <a:endParaRPr lang="zh-CN" altLang="zh-CN" sz="1400" kern="100">
                  <a:cs typeface="Times New Roman" panose="02020603050405020304" pitchFamily="18" charset="0"/>
                </a:endParaRPr>
              </a:p>
            </p:txBody>
          </p:sp>
        </mc:Choice>
        <mc:Fallback xmlns="">
          <p:sp>
            <p:nvSpPr>
              <p:cNvPr id="3" name="矩形 2"/>
              <p:cNvSpPr>
                <a:spLocks noRot="1" noChangeAspect="1" noMove="1" noResize="1" noEditPoints="1" noAdjustHandles="1" noChangeArrowheads="1" noChangeShapeType="1" noTextEdit="1"/>
              </p:cNvSpPr>
              <p:nvPr/>
            </p:nvSpPr>
            <p:spPr>
              <a:xfrm>
                <a:off x="360854" y="3953615"/>
                <a:ext cx="11485848" cy="2643737"/>
              </a:xfrm>
              <a:prstGeom prst="rect">
                <a:avLst/>
              </a:prstGeom>
              <a:blipFill>
                <a:blip r:embed="rId2"/>
                <a:stretch>
                  <a:fillRect l="-796" r="-849" b="-2079"/>
                </a:stretch>
              </a:blipFill>
            </p:spPr>
            <p:txBody>
              <a:bodyPr/>
              <a:lstStyle/>
              <a:p>
                <a:r>
                  <a:rPr lang="zh-CN" altLang="en-US">
                    <a:noFill/>
                  </a:rPr>
                  <a:t> </a:t>
                </a:r>
              </a:p>
            </p:txBody>
          </p:sp>
        </mc:Fallback>
      </mc:AlternateContent>
      <p:pic>
        <p:nvPicPr>
          <p:cNvPr id="4" name="图片 3"/>
          <p:cNvPicPr>
            <a:picLocks noChangeAspect="1"/>
          </p:cNvPicPr>
          <p:nvPr/>
        </p:nvPicPr>
        <p:blipFill>
          <a:blip r:embed="rId3">
            <a:clrChange>
              <a:clrFrom>
                <a:srgbClr val="FFFFFF"/>
              </a:clrFrom>
              <a:clrTo>
                <a:srgbClr val="FFFFFF">
                  <a:alpha val="0"/>
                </a:srgbClr>
              </a:clrTo>
            </a:clrChange>
          </a:blip>
          <a:stretch>
            <a:fillRect/>
          </a:stretch>
        </p:blipFill>
        <p:spPr>
          <a:xfrm>
            <a:off x="4439022" y="1196752"/>
            <a:ext cx="3600400" cy="3015422"/>
          </a:xfrm>
          <a:prstGeom prst="rect">
            <a:avLst/>
          </a:prstGeom>
        </p:spPr>
      </p:pic>
    </p:spTree>
    <p:extLst>
      <p:ext uri="{BB962C8B-B14F-4D97-AF65-F5344CB8AC3E}">
        <p14:creationId xmlns:p14="http://schemas.microsoft.com/office/powerpoint/2010/main" val="17661923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kern="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阻值</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mc:Choice xmlns:a14="http://schemas.microsoft.com/office/drawing/2010/main" Requires="a14">
          <p:sp>
            <p:nvSpPr>
              <p:cNvPr id="3" name="矩形 2"/>
              <p:cNvSpPr/>
              <p:nvPr/>
            </p:nvSpPr>
            <p:spPr>
              <a:xfrm>
                <a:off x="360854" y="3925588"/>
                <a:ext cx="11485848" cy="1998752"/>
              </a:xfrm>
              <a:prstGeom prst="rect">
                <a:avLst/>
              </a:prstGeom>
            </p:spPr>
            <p:txBody>
              <a:bodyPr wrap="square">
                <a:spAutoFit/>
              </a:bodyPr>
              <a:lstStyle/>
              <a:p>
                <a:pPr algn="dist" eaLnBrk="1">
                  <a:lnSpc>
                    <a:spcPct val="150000"/>
                  </a:lnSpc>
                  <a:spcAft>
                    <a:spcPts val="0"/>
                  </a:spcAft>
                </a:pPr>
                <a:r>
                  <a:rPr lang="zh-CN" altLang="zh-CN" sz="2400" kern="100" dirty="0">
                    <a:ea typeface="黑体" panose="02010609060101010101" pitchFamily="49" charset="-122"/>
                    <a:cs typeface="Times New Roman" panose="02020603050405020304" pitchFamily="18" charset="0"/>
                  </a:rPr>
                  <a:t>浮体完全浸入水中时</a:t>
                </a:r>
                <a:r>
                  <a:rPr lang="zh-CN" altLang="zh-CN" sz="2400" kern="100" dirty="0">
                    <a:cs typeface="Times New Roman" panose="02020603050405020304" pitchFamily="18" charset="0"/>
                  </a:rPr>
                  <a:t>，</a:t>
                </a:r>
                <a:r>
                  <a:rPr lang="zh-CN" altLang="zh-CN" sz="2400" kern="100" dirty="0">
                    <a:ea typeface="黑体" panose="02010609060101010101" pitchFamily="49" charset="-122"/>
                    <a:cs typeface="Times New Roman" panose="02020603050405020304" pitchFamily="18" charset="0"/>
                  </a:rPr>
                  <a:t>由图可知两个电阻串联</a:t>
                </a:r>
                <a:r>
                  <a:rPr lang="zh-CN" altLang="zh-CN" sz="2400" kern="100" dirty="0">
                    <a:cs typeface="Times New Roman" panose="02020603050405020304" pitchFamily="18" charset="0"/>
                  </a:rPr>
                  <a:t>，</a:t>
                </a:r>
                <a:r>
                  <a:rPr lang="zh-CN" altLang="zh-CN" sz="2400" kern="100" dirty="0">
                    <a:ea typeface="黑体" panose="02010609060101010101" pitchFamily="49" charset="-122"/>
                    <a:cs typeface="Times New Roman" panose="02020603050405020304" pitchFamily="18" charset="0"/>
                  </a:rPr>
                  <a:t>根据欧姆定律可得电路总电阻</a:t>
                </a:r>
                <a:r>
                  <a:rPr lang="en-US" altLang="zh-CN" sz="2400" i="1" kern="100" dirty="0">
                    <a:ea typeface="黑体" panose="02010609060101010101" pitchFamily="49" charset="-122"/>
                    <a:cs typeface="Times New Roman" panose="02020603050405020304" pitchFamily="18" charset="0"/>
                  </a:rPr>
                  <a:t>R</a:t>
                </a:r>
                <a:r>
                  <a:rPr lang="zh-CN" altLang="zh-CN" sz="2400" kern="100" baseline="-25000" dirty="0">
                    <a:ea typeface="黑体" panose="02010609060101010101" pitchFamily="49" charset="-122"/>
                    <a:cs typeface="Times New Roman" panose="02020603050405020304" pitchFamily="18" charset="0"/>
                  </a:rPr>
                  <a:t>总</a:t>
                </a:r>
                <a:r>
                  <a:rPr lang="zh-CN" altLang="en-US" sz="2400" kern="100" dirty="0" smtClean="0">
                    <a:cs typeface="Times New Roman" panose="02020603050405020304" pitchFamily="18" charset="0"/>
                  </a:rPr>
                  <a:t>＝</a:t>
                </a:r>
                <a:endParaRPr lang="en-US" altLang="zh-CN" sz="2400" kern="100" dirty="0" smtClean="0">
                  <a:cs typeface="Times New Roman" panose="02020603050405020304" pitchFamily="18" charset="0"/>
                </a:endParaRPr>
              </a:p>
              <a:p>
                <a:pPr algn="dist" eaLnBrk="1">
                  <a:lnSpc>
                    <a:spcPct val="150000"/>
                  </a:lnSpc>
                  <a:spcAft>
                    <a:spcPts val="0"/>
                  </a:spcAft>
                </a:pPr>
                <a14:m>
                  <m:oMath xmlns:m="http://schemas.openxmlformats.org/officeDocument/2006/math">
                    <m:f>
                      <m:fPr>
                        <m:ctrlPr>
                          <a:rPr lang="zh-CN" altLang="zh-CN" sz="2400" i="1" kern="100">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kern="100">
                            <a:latin typeface="Cambria Math" panose="02040503050406030204" pitchFamily="18" charset="0"/>
                            <a:cs typeface="Times New Roman" panose="02020603050405020304" pitchFamily="18" charset="0"/>
                          </a:rPr>
                          <m:t>𝑼</m:t>
                        </m:r>
                      </m:num>
                      <m:den>
                        <m:r>
                          <a:rPr lang="en-US" altLang="zh-CN" sz="2400" i="1" kern="100">
                            <a:latin typeface="Cambria Math" panose="02040503050406030204" pitchFamily="18" charset="0"/>
                            <a:cs typeface="Times New Roman" panose="02020603050405020304" pitchFamily="18" charset="0"/>
                          </a:rPr>
                          <m:t>𝑰</m:t>
                        </m:r>
                      </m:den>
                    </m:f>
                    <m:r>
                      <a:rPr lang="zh-CN" altLang="en-US" sz="2400" kern="100" smtClean="0">
                        <a:latin typeface="Cambria Math" panose="02040503050406030204" pitchFamily="18" charset="0"/>
                        <a:cs typeface="Times New Roman" panose="02020603050405020304" pitchFamily="18" charset="0"/>
                      </a:rPr>
                      <m:t>＝</m:t>
                    </m:r>
                    <m:f>
                      <m:fPr>
                        <m:ctrlPr>
                          <a:rPr lang="zh-CN" altLang="zh-CN" sz="2400" i="1" kern="100">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kern="100">
                            <a:latin typeface="Cambria Math" panose="02040503050406030204" pitchFamily="18" charset="0"/>
                            <a:cs typeface="Times New Roman" panose="02020603050405020304" pitchFamily="18" charset="0"/>
                          </a:rPr>
                          <m:t>12</m:t>
                        </m:r>
                        <m:r>
                          <a:rPr lang="en-US" altLang="zh-CN" sz="2400" i="1" kern="100">
                            <a:latin typeface="Cambria Math" panose="02040503050406030204" pitchFamily="18" charset="0"/>
                            <a:cs typeface="Times New Roman" panose="02020603050405020304" pitchFamily="18" charset="0"/>
                          </a:rPr>
                          <m:t>𝐕</m:t>
                        </m:r>
                      </m:num>
                      <m:den>
                        <m:r>
                          <a:rPr lang="en-US" altLang="zh-CN" sz="2400" i="1" kern="100">
                            <a:latin typeface="Cambria Math" panose="02040503050406030204" pitchFamily="18" charset="0"/>
                            <a:cs typeface="Times New Roman" panose="02020603050405020304" pitchFamily="18" charset="0"/>
                          </a:rPr>
                          <m:t>100</m:t>
                        </m:r>
                        <m:r>
                          <m:rPr>
                            <m:nor/>
                          </m:rPr>
                          <a:rPr lang="en-US" altLang="zh-CN" sz="2400" kern="100">
                            <a:latin typeface="宋体" panose="02010600030101010101" pitchFamily="2" charset="-122"/>
                            <a:cs typeface="Times New Roman" panose="02020603050405020304" pitchFamily="18" charset="0"/>
                          </a:rPr>
                          <m:t>×</m:t>
                        </m:r>
                        <m:r>
                          <a:rPr lang="en-US" altLang="zh-CN" sz="2400" i="1" kern="100">
                            <a:latin typeface="Cambria Math" panose="02040503050406030204" pitchFamily="18" charset="0"/>
                            <a:cs typeface="Times New Roman" panose="02020603050405020304" pitchFamily="18" charset="0"/>
                          </a:rPr>
                          <m:t>1</m:t>
                        </m:r>
                        <m:sSup>
                          <m:sSupPr>
                            <m:ctrlPr>
                              <a:rPr lang="zh-CN" altLang="zh-CN" sz="2400" i="1" kern="100">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400" i="1" kern="100">
                                <a:latin typeface="Cambria Math" panose="02040503050406030204" pitchFamily="18" charset="0"/>
                                <a:cs typeface="Times New Roman" panose="02020603050405020304" pitchFamily="18" charset="0"/>
                              </a:rPr>
                              <m:t>0</m:t>
                            </m:r>
                          </m:e>
                          <m:sup>
                            <m:r>
                              <m:rPr>
                                <m:nor/>
                              </m:rPr>
                              <a:rPr lang="en-US" altLang="zh-CN" sz="2400" b="1" i="0" kern="100" baseline="10000" smtClean="0">
                                <a:cs typeface="Times New Roman" panose="02020603050405020304" pitchFamily="18" charset="0"/>
                              </a:rPr>
                              <m:t>-</m:t>
                            </m:r>
                            <m:r>
                              <a:rPr lang="en-US" altLang="zh-CN" sz="2400" i="1" kern="100">
                                <a:latin typeface="Cambria Math" panose="02040503050406030204" pitchFamily="18" charset="0"/>
                                <a:cs typeface="Times New Roman" panose="02020603050405020304" pitchFamily="18" charset="0"/>
                              </a:rPr>
                              <m:t>3</m:t>
                            </m:r>
                          </m:sup>
                        </m:sSup>
                        <m:r>
                          <a:rPr lang="en-US" altLang="zh-CN" sz="2400" i="1" kern="100">
                            <a:latin typeface="Cambria Math" panose="02040503050406030204" pitchFamily="18" charset="0"/>
                            <a:cs typeface="Times New Roman" panose="02020603050405020304" pitchFamily="18" charset="0"/>
                          </a:rPr>
                          <m:t>𝐀</m:t>
                        </m:r>
                      </m:den>
                    </m:f>
                  </m:oMath>
                </a14:m>
                <a:r>
                  <a:rPr lang="zh-CN" altLang="en-US" sz="2400" kern="100" dirty="0" smtClean="0">
                    <a:cs typeface="Times New Roman" panose="02020603050405020304" pitchFamily="18" charset="0"/>
                  </a:rPr>
                  <a:t>＝</a:t>
                </a:r>
                <a:r>
                  <a:rPr lang="en-US" altLang="zh-CN" sz="2400" kern="100" dirty="0" smtClean="0">
                    <a:ea typeface="黑体" panose="02010609060101010101" pitchFamily="49" charset="-122"/>
                    <a:cs typeface="Times New Roman" panose="02020603050405020304" pitchFamily="18" charset="0"/>
                  </a:rPr>
                  <a:t>120 Ω</a:t>
                </a:r>
                <a:r>
                  <a:rPr lang="zh-CN" altLang="zh-CN" sz="2400" kern="100" dirty="0">
                    <a:cs typeface="Times New Roman" panose="02020603050405020304" pitchFamily="18" charset="0"/>
                  </a:rPr>
                  <a:t>，</a:t>
                </a:r>
                <a:r>
                  <a:rPr lang="zh-CN" altLang="zh-CN" sz="2400" kern="100" dirty="0">
                    <a:ea typeface="黑体" panose="02010609060101010101" pitchFamily="49" charset="-122"/>
                    <a:cs typeface="Times New Roman" panose="02020603050405020304" pitchFamily="18" charset="0"/>
                  </a:rPr>
                  <a:t>根据表格数据</a:t>
                </a:r>
                <a:r>
                  <a:rPr lang="zh-CN" altLang="zh-CN" sz="2400" kern="100" dirty="0">
                    <a:cs typeface="Times New Roman" panose="02020603050405020304" pitchFamily="18" charset="0"/>
                  </a:rPr>
                  <a:t>，</a:t>
                </a:r>
                <a:r>
                  <a:rPr lang="zh-CN" altLang="zh-CN" sz="2400" kern="100" dirty="0">
                    <a:ea typeface="黑体" panose="02010609060101010101" pitchFamily="49" charset="-122"/>
                    <a:cs typeface="Times New Roman" panose="02020603050405020304" pitchFamily="18" charset="0"/>
                  </a:rPr>
                  <a:t>压敏电阻受到压力为</a:t>
                </a:r>
                <a:r>
                  <a:rPr lang="en-US" altLang="zh-CN" sz="2400" kern="100" dirty="0" smtClean="0">
                    <a:ea typeface="黑体" panose="02010609060101010101" pitchFamily="49" charset="-122"/>
                    <a:cs typeface="Times New Roman" panose="02020603050405020304" pitchFamily="18" charset="0"/>
                  </a:rPr>
                  <a:t>360 N</a:t>
                </a:r>
                <a:r>
                  <a:rPr lang="zh-CN" altLang="zh-CN" sz="2400" kern="100" dirty="0">
                    <a:cs typeface="Times New Roman" panose="02020603050405020304" pitchFamily="18" charset="0"/>
                  </a:rPr>
                  <a:t>，</a:t>
                </a:r>
                <a:r>
                  <a:rPr lang="zh-CN" altLang="zh-CN" sz="2400" kern="100" dirty="0">
                    <a:ea typeface="黑体" panose="02010609060101010101" pitchFamily="49" charset="-122"/>
                    <a:cs typeface="Times New Roman" panose="02020603050405020304" pitchFamily="18" charset="0"/>
                  </a:rPr>
                  <a:t>其阻值</a:t>
                </a:r>
                <a:r>
                  <a:rPr lang="zh-CN" altLang="zh-CN" sz="2400" kern="100" dirty="0" smtClean="0">
                    <a:ea typeface="黑体" panose="02010609060101010101" pitchFamily="49" charset="-122"/>
                    <a:cs typeface="Times New Roman" panose="02020603050405020304" pitchFamily="18" charset="0"/>
                  </a:rPr>
                  <a:t>为</a:t>
                </a:r>
                <a:endParaRPr lang="en-US" altLang="zh-CN" sz="2400" kern="100" dirty="0" smtClean="0">
                  <a:ea typeface="黑体" panose="02010609060101010101" pitchFamily="49" charset="-122"/>
                  <a:cs typeface="Times New Roman" panose="02020603050405020304" pitchFamily="18" charset="0"/>
                </a:endParaRPr>
              </a:p>
              <a:p>
                <a:pPr algn="just" eaLnBrk="1">
                  <a:lnSpc>
                    <a:spcPct val="150000"/>
                  </a:lnSpc>
                  <a:spcAft>
                    <a:spcPts val="0"/>
                  </a:spcAft>
                </a:pPr>
                <a:r>
                  <a:rPr lang="en-US" altLang="zh-CN" sz="2400" kern="100" dirty="0" smtClean="0">
                    <a:ea typeface="黑体" panose="02010609060101010101" pitchFamily="49" charset="-122"/>
                    <a:cs typeface="Times New Roman" panose="02020603050405020304" pitchFamily="18" charset="0"/>
                  </a:rPr>
                  <a:t>80 Ω</a:t>
                </a:r>
                <a:r>
                  <a:rPr lang="zh-CN" altLang="zh-CN" sz="2400" kern="100" dirty="0">
                    <a:cs typeface="Times New Roman" panose="02020603050405020304" pitchFamily="18" charset="0"/>
                  </a:rPr>
                  <a:t>，</a:t>
                </a:r>
                <a:r>
                  <a:rPr lang="zh-CN" altLang="zh-CN" sz="2400" kern="100" dirty="0">
                    <a:ea typeface="黑体" panose="02010609060101010101" pitchFamily="49" charset="-122"/>
                    <a:cs typeface="Times New Roman" panose="02020603050405020304" pitchFamily="18" charset="0"/>
                  </a:rPr>
                  <a:t>所以定值电阻阻值为</a:t>
                </a:r>
                <a:r>
                  <a:rPr lang="en-US" altLang="zh-CN" sz="2400" i="1" kern="100" dirty="0" smtClean="0">
                    <a:ea typeface="黑体" panose="02010609060101010101" pitchFamily="49" charset="-122"/>
                    <a:cs typeface="Times New Roman" panose="02020603050405020304" pitchFamily="18" charset="0"/>
                  </a:rPr>
                  <a:t>R</a:t>
                </a:r>
                <a:r>
                  <a:rPr lang="en-US" altLang="zh-CN" sz="2400" kern="100" baseline="-25000" dirty="0" smtClean="0">
                    <a:ea typeface="黑体" panose="02010609060101010101" pitchFamily="49" charset="-122"/>
                    <a:cs typeface="Times New Roman" panose="02020603050405020304" pitchFamily="18" charset="0"/>
                  </a:rPr>
                  <a:t>0</a:t>
                </a:r>
                <a:r>
                  <a:rPr lang="zh-CN" altLang="en-US" sz="2400" kern="100" dirty="0" smtClean="0">
                    <a:cs typeface="Times New Roman" panose="02020603050405020304" pitchFamily="18" charset="0"/>
                  </a:rPr>
                  <a:t>＝</a:t>
                </a:r>
                <a:r>
                  <a:rPr lang="en-US" altLang="zh-CN" sz="2400" i="1" kern="100" dirty="0" smtClean="0">
                    <a:ea typeface="黑体" panose="02010609060101010101" pitchFamily="49" charset="-122"/>
                    <a:cs typeface="Times New Roman" panose="02020603050405020304" pitchFamily="18" charset="0"/>
                  </a:rPr>
                  <a:t>R</a:t>
                </a:r>
                <a:r>
                  <a:rPr lang="zh-CN" altLang="zh-CN" sz="2400" kern="100" baseline="-25000" dirty="0">
                    <a:ea typeface="黑体" panose="02010609060101010101" pitchFamily="49" charset="-122"/>
                    <a:cs typeface="Times New Roman" panose="02020603050405020304" pitchFamily="18" charset="0"/>
                  </a:rPr>
                  <a:t>总</a:t>
                </a:r>
                <a:r>
                  <a:rPr lang="zh-CN" altLang="zh-CN" sz="2400" kern="100" dirty="0">
                    <a:ea typeface="黑体" panose="02010609060101010101" pitchFamily="49" charset="-122"/>
                    <a:cs typeface="Times New Roman" panose="02020603050405020304" pitchFamily="18" charset="0"/>
                  </a:rPr>
                  <a:t>－</a:t>
                </a:r>
                <a:r>
                  <a:rPr lang="en-US" altLang="zh-CN" sz="2400" i="1" kern="100" dirty="0">
                    <a:ea typeface="黑体" panose="02010609060101010101" pitchFamily="49" charset="-122"/>
                    <a:cs typeface="Times New Roman" panose="02020603050405020304" pitchFamily="18" charset="0"/>
                  </a:rPr>
                  <a:t>R</a:t>
                </a:r>
                <a:r>
                  <a:rPr lang="zh-CN" altLang="zh-CN" sz="2400" kern="100" baseline="-25000" dirty="0" smtClean="0">
                    <a:ea typeface="黑体" panose="02010609060101010101" pitchFamily="49" charset="-122"/>
                    <a:cs typeface="Times New Roman" panose="02020603050405020304" pitchFamily="18" charset="0"/>
                  </a:rPr>
                  <a:t>压</a:t>
                </a:r>
                <a:r>
                  <a:rPr lang="zh-CN" altLang="en-US" sz="2400" kern="100" dirty="0" smtClean="0">
                    <a:cs typeface="Times New Roman" panose="02020603050405020304" pitchFamily="18" charset="0"/>
                  </a:rPr>
                  <a:t>＝</a:t>
                </a:r>
                <a:r>
                  <a:rPr lang="en-US" altLang="zh-CN" sz="2400" kern="100" dirty="0" smtClean="0">
                    <a:ea typeface="黑体" panose="02010609060101010101" pitchFamily="49" charset="-122"/>
                    <a:cs typeface="Times New Roman" panose="02020603050405020304" pitchFamily="18" charset="0"/>
                  </a:rPr>
                  <a:t>120 Ω</a:t>
                </a:r>
                <a:r>
                  <a:rPr lang="zh-CN" altLang="zh-CN" sz="2400" kern="100" dirty="0">
                    <a:ea typeface="黑体" panose="02010609060101010101" pitchFamily="49" charset="-122"/>
                    <a:cs typeface="Times New Roman" panose="02020603050405020304" pitchFamily="18" charset="0"/>
                  </a:rPr>
                  <a:t>－</a:t>
                </a:r>
                <a:r>
                  <a:rPr lang="en-US" altLang="zh-CN" sz="2400" kern="100" dirty="0" smtClean="0">
                    <a:ea typeface="黑体" panose="02010609060101010101" pitchFamily="49" charset="-122"/>
                    <a:cs typeface="Times New Roman" panose="02020603050405020304" pitchFamily="18" charset="0"/>
                  </a:rPr>
                  <a:t>80 Ω</a:t>
                </a:r>
                <a:r>
                  <a:rPr lang="zh-CN" altLang="en-US" sz="2400" kern="100" dirty="0" smtClean="0">
                    <a:cs typeface="Times New Roman" panose="02020603050405020304" pitchFamily="18" charset="0"/>
                  </a:rPr>
                  <a:t>＝</a:t>
                </a:r>
                <a:r>
                  <a:rPr lang="en-US" altLang="zh-CN" sz="2400" kern="100" dirty="0" smtClean="0">
                    <a:ea typeface="黑体" panose="02010609060101010101" pitchFamily="49" charset="-122"/>
                    <a:cs typeface="Times New Roman" panose="02020603050405020304" pitchFamily="18" charset="0"/>
                  </a:rPr>
                  <a:t>40 Ω</a:t>
                </a:r>
                <a:r>
                  <a:rPr lang="en-US" altLang="zh-CN" sz="2400" kern="100" dirty="0">
                    <a:latin typeface="宋体" panose="02010600030101010101" pitchFamily="2" charset="-122"/>
                    <a:cs typeface="Times New Roman" panose="02020603050405020304" pitchFamily="18" charset="0"/>
                  </a:rPr>
                  <a:t>.</a:t>
                </a:r>
                <a:endParaRPr lang="zh-CN" altLang="zh-CN" sz="1400" kern="100" dirty="0">
                  <a:cs typeface="Times New Roman" panose="02020603050405020304" pitchFamily="18" charset="0"/>
                </a:endParaRPr>
              </a:p>
            </p:txBody>
          </p:sp>
        </mc:Choice>
        <mc:Fallback>
          <p:sp>
            <p:nvSpPr>
              <p:cNvPr id="3" name="矩形 2"/>
              <p:cNvSpPr>
                <a:spLocks noRot="1" noChangeAspect="1" noMove="1" noResize="1" noEditPoints="1" noAdjustHandles="1" noChangeArrowheads="1" noChangeShapeType="1" noTextEdit="1"/>
              </p:cNvSpPr>
              <p:nvPr/>
            </p:nvSpPr>
            <p:spPr>
              <a:xfrm>
                <a:off x="360854" y="3925588"/>
                <a:ext cx="11485848" cy="1998752"/>
              </a:xfrm>
              <a:prstGeom prst="rect">
                <a:avLst/>
              </a:prstGeom>
              <a:blipFill>
                <a:blip r:embed="rId2"/>
                <a:stretch>
                  <a:fillRect l="-796" r="-849" b="-2744"/>
                </a:stretch>
              </a:blipFill>
            </p:spPr>
            <p:txBody>
              <a:bodyPr/>
              <a:lstStyle/>
              <a:p>
                <a:r>
                  <a:rPr lang="zh-CN" altLang="en-US">
                    <a:noFill/>
                  </a:rPr>
                  <a:t> </a:t>
                </a:r>
              </a:p>
            </p:txBody>
          </p:sp>
        </mc:Fallback>
      </mc:AlternateContent>
      <p:pic>
        <p:nvPicPr>
          <p:cNvPr id="4" name="图片 3"/>
          <p:cNvPicPr>
            <a:picLocks noChangeAspect="1"/>
          </p:cNvPicPr>
          <p:nvPr/>
        </p:nvPicPr>
        <p:blipFill>
          <a:blip r:embed="rId3"/>
          <a:stretch>
            <a:fillRect/>
          </a:stretch>
        </p:blipFill>
        <p:spPr>
          <a:xfrm>
            <a:off x="8615486" y="1340768"/>
            <a:ext cx="3098494" cy="2595063"/>
          </a:xfrm>
          <a:prstGeom prst="rect">
            <a:avLst/>
          </a:prstGeom>
        </p:spPr>
      </p:pic>
      <p:graphicFrame>
        <p:nvGraphicFramePr>
          <p:cNvPr id="5" name="表格 4"/>
          <p:cNvGraphicFramePr>
            <a:graphicFrameLocks noGrp="1"/>
          </p:cNvGraphicFramePr>
          <p:nvPr>
            <p:extLst>
              <p:ext uri="{D42A27DB-BD31-4B8C-83A1-F6EECF244321}">
                <p14:modId xmlns:p14="http://schemas.microsoft.com/office/powerpoint/2010/main" val="986844753"/>
              </p:ext>
            </p:extLst>
          </p:nvPr>
        </p:nvGraphicFramePr>
        <p:xfrm>
          <a:off x="478583" y="1772816"/>
          <a:ext cx="7920876" cy="1584008"/>
        </p:xfrm>
        <a:graphic>
          <a:graphicData uri="http://schemas.openxmlformats.org/drawingml/2006/table">
            <a:tbl>
              <a:tblPr firstRow="1" firstCol="1" bandRow="1"/>
              <a:tblGrid>
                <a:gridCol w="1827894">
                  <a:extLst>
                    <a:ext uri="{9D8B030D-6E8A-4147-A177-3AD203B41FA5}">
                      <a16:colId xmlns:a16="http://schemas.microsoft.com/office/drawing/2014/main" val="927538575"/>
                    </a:ext>
                  </a:extLst>
                </a:gridCol>
                <a:gridCol w="676998">
                  <a:extLst>
                    <a:ext uri="{9D8B030D-6E8A-4147-A177-3AD203B41FA5}">
                      <a16:colId xmlns:a16="http://schemas.microsoft.com/office/drawing/2014/main" val="1518911067"/>
                    </a:ext>
                  </a:extLst>
                </a:gridCol>
                <a:gridCol w="676998">
                  <a:extLst>
                    <a:ext uri="{9D8B030D-6E8A-4147-A177-3AD203B41FA5}">
                      <a16:colId xmlns:a16="http://schemas.microsoft.com/office/drawing/2014/main" val="4221737132"/>
                    </a:ext>
                  </a:extLst>
                </a:gridCol>
                <a:gridCol w="676998">
                  <a:extLst>
                    <a:ext uri="{9D8B030D-6E8A-4147-A177-3AD203B41FA5}">
                      <a16:colId xmlns:a16="http://schemas.microsoft.com/office/drawing/2014/main" val="1068238645"/>
                    </a:ext>
                  </a:extLst>
                </a:gridCol>
                <a:gridCol w="676998">
                  <a:extLst>
                    <a:ext uri="{9D8B030D-6E8A-4147-A177-3AD203B41FA5}">
                      <a16:colId xmlns:a16="http://schemas.microsoft.com/office/drawing/2014/main" val="3275327570"/>
                    </a:ext>
                  </a:extLst>
                </a:gridCol>
                <a:gridCol w="676998">
                  <a:extLst>
                    <a:ext uri="{9D8B030D-6E8A-4147-A177-3AD203B41FA5}">
                      <a16:colId xmlns:a16="http://schemas.microsoft.com/office/drawing/2014/main" val="2636257147"/>
                    </a:ext>
                  </a:extLst>
                </a:gridCol>
                <a:gridCol w="676998">
                  <a:extLst>
                    <a:ext uri="{9D8B030D-6E8A-4147-A177-3AD203B41FA5}">
                      <a16:colId xmlns:a16="http://schemas.microsoft.com/office/drawing/2014/main" val="4265099357"/>
                    </a:ext>
                  </a:extLst>
                </a:gridCol>
                <a:gridCol w="676998">
                  <a:extLst>
                    <a:ext uri="{9D8B030D-6E8A-4147-A177-3AD203B41FA5}">
                      <a16:colId xmlns:a16="http://schemas.microsoft.com/office/drawing/2014/main" val="779942557"/>
                    </a:ext>
                  </a:extLst>
                </a:gridCol>
                <a:gridCol w="676998">
                  <a:extLst>
                    <a:ext uri="{9D8B030D-6E8A-4147-A177-3AD203B41FA5}">
                      <a16:colId xmlns:a16="http://schemas.microsoft.com/office/drawing/2014/main" val="1781409317"/>
                    </a:ext>
                  </a:extLst>
                </a:gridCol>
                <a:gridCol w="676998">
                  <a:extLst>
                    <a:ext uri="{9D8B030D-6E8A-4147-A177-3AD203B41FA5}">
                      <a16:colId xmlns:a16="http://schemas.microsoft.com/office/drawing/2014/main" val="552154365"/>
                    </a:ext>
                  </a:extLst>
                </a:gridCol>
              </a:tblGrid>
              <a:tr h="360040">
                <a:tc>
                  <a:txBody>
                    <a:bodyPr/>
                    <a:lstStyle/>
                    <a:p>
                      <a:pPr algn="ctr">
                        <a:lnSpc>
                          <a:spcPct val="150000"/>
                        </a:lnSpc>
                        <a:spcAft>
                          <a:spcPts val="0"/>
                        </a:spcAft>
                      </a:pPr>
                      <a:r>
                        <a:rPr lang="zh-CN"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压敏电阻受到的压力</a:t>
                      </a:r>
                      <a:r>
                        <a:rPr lang="en-US" sz="2400" i="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F</a:t>
                      </a: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/N</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zh-CN" altLang="en-US" dirty="0"/>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zh-CN" altLang="en-US" dirty="0"/>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zh-CN" altLang="en-US" dirty="0"/>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zh-CN" altLang="en-US" dirty="0"/>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zh-CN" altLang="en-US"/>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zh-CN" altLang="en-US"/>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zh-CN" altLang="en-US"/>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zh-CN" altLang="en-US" dirty="0"/>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endParaRPr lang="zh-CN" sz="105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88603700"/>
                  </a:ext>
                </a:extLst>
              </a:tr>
              <a:tr h="0">
                <a:tc>
                  <a:txBody>
                    <a:bodyPr/>
                    <a:lstStyle/>
                    <a:p>
                      <a:pPr algn="ctr">
                        <a:lnSpc>
                          <a:spcPct val="150000"/>
                        </a:lnSpc>
                        <a:spcAft>
                          <a:spcPts val="0"/>
                        </a:spcAft>
                      </a:pPr>
                      <a:r>
                        <a:rPr lang="zh-CN"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压敏电阻</a:t>
                      </a:r>
                      <a:r>
                        <a:rPr lang="en-US" sz="2400" i="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R</a:t>
                      </a: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/Ω</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500</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360</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260</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180</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120</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80</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65</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55</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dirty="0">
                          <a:solidFill>
                            <a:srgbClr val="000000"/>
                          </a:solidFill>
                          <a:effectLst/>
                          <a:latin typeface="宋体" panose="02010600030101010101" pitchFamily="2" charset="-122"/>
                          <a:ea typeface="等线" panose="02010600030101010101" pitchFamily="2" charset="-122"/>
                          <a:cs typeface="Times New Roman" panose="02020603050405020304" pitchFamily="18" charset="0"/>
                        </a:rPr>
                        <a:t>……</a:t>
                      </a:r>
                      <a:endParaRPr lang="zh-CN" sz="105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7067171"/>
                  </a:ext>
                </a:extLst>
              </a:tr>
            </a:tbl>
          </a:graphicData>
        </a:graphic>
      </p:graphicFrame>
      <p:graphicFrame>
        <p:nvGraphicFramePr>
          <p:cNvPr id="6" name="表格 5"/>
          <p:cNvGraphicFramePr>
            <a:graphicFrameLocks noGrp="1"/>
          </p:cNvGraphicFramePr>
          <p:nvPr>
            <p:extLst>
              <p:ext uri="{D42A27DB-BD31-4B8C-83A1-F6EECF244321}">
                <p14:modId xmlns:p14="http://schemas.microsoft.com/office/powerpoint/2010/main" val="3424221718"/>
              </p:ext>
            </p:extLst>
          </p:nvPr>
        </p:nvGraphicFramePr>
        <p:xfrm>
          <a:off x="2278782" y="2011802"/>
          <a:ext cx="5415984" cy="548640"/>
        </p:xfrm>
        <a:graphic>
          <a:graphicData uri="http://schemas.openxmlformats.org/drawingml/2006/table">
            <a:tbl>
              <a:tblPr firstRow="1" firstCol="1" bandRow="1"/>
              <a:tblGrid>
                <a:gridCol w="676998">
                  <a:extLst>
                    <a:ext uri="{9D8B030D-6E8A-4147-A177-3AD203B41FA5}">
                      <a16:colId xmlns:a16="http://schemas.microsoft.com/office/drawing/2014/main" val="410324891"/>
                    </a:ext>
                  </a:extLst>
                </a:gridCol>
                <a:gridCol w="676998">
                  <a:extLst>
                    <a:ext uri="{9D8B030D-6E8A-4147-A177-3AD203B41FA5}">
                      <a16:colId xmlns:a16="http://schemas.microsoft.com/office/drawing/2014/main" val="495357422"/>
                    </a:ext>
                  </a:extLst>
                </a:gridCol>
                <a:gridCol w="676998">
                  <a:extLst>
                    <a:ext uri="{9D8B030D-6E8A-4147-A177-3AD203B41FA5}">
                      <a16:colId xmlns:a16="http://schemas.microsoft.com/office/drawing/2014/main" val="706082784"/>
                    </a:ext>
                  </a:extLst>
                </a:gridCol>
                <a:gridCol w="676998">
                  <a:extLst>
                    <a:ext uri="{9D8B030D-6E8A-4147-A177-3AD203B41FA5}">
                      <a16:colId xmlns:a16="http://schemas.microsoft.com/office/drawing/2014/main" val="998882820"/>
                    </a:ext>
                  </a:extLst>
                </a:gridCol>
                <a:gridCol w="676998">
                  <a:extLst>
                    <a:ext uri="{9D8B030D-6E8A-4147-A177-3AD203B41FA5}">
                      <a16:colId xmlns:a16="http://schemas.microsoft.com/office/drawing/2014/main" val="704247076"/>
                    </a:ext>
                  </a:extLst>
                </a:gridCol>
                <a:gridCol w="676998">
                  <a:extLst>
                    <a:ext uri="{9D8B030D-6E8A-4147-A177-3AD203B41FA5}">
                      <a16:colId xmlns:a16="http://schemas.microsoft.com/office/drawing/2014/main" val="3857482522"/>
                    </a:ext>
                  </a:extLst>
                </a:gridCol>
                <a:gridCol w="676998">
                  <a:extLst>
                    <a:ext uri="{9D8B030D-6E8A-4147-A177-3AD203B41FA5}">
                      <a16:colId xmlns:a16="http://schemas.microsoft.com/office/drawing/2014/main" val="4183792811"/>
                    </a:ext>
                  </a:extLst>
                </a:gridCol>
                <a:gridCol w="676998">
                  <a:extLst>
                    <a:ext uri="{9D8B030D-6E8A-4147-A177-3AD203B41FA5}">
                      <a16:colId xmlns:a16="http://schemas.microsoft.com/office/drawing/2014/main" val="1161014461"/>
                    </a:ext>
                  </a:extLst>
                </a:gridCol>
              </a:tblGrid>
              <a:tr h="360040">
                <a:tc>
                  <a:txBody>
                    <a:bodyPr/>
                    <a:lstStyle/>
                    <a:p>
                      <a:pPr algn="ctr">
                        <a:lnSpc>
                          <a:spcPct val="150000"/>
                        </a:lnSpc>
                        <a:spcAft>
                          <a:spcPts val="0"/>
                        </a:spcAft>
                      </a:pPr>
                      <a:r>
                        <a:rPr lang="en-US" sz="2400" kern="1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60</a:t>
                      </a:r>
                      <a:endParaRPr lang="zh-CN" sz="105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50000"/>
                        </a:lnSpc>
                        <a:spcAft>
                          <a:spcPts val="0"/>
                        </a:spcAft>
                      </a:pPr>
                      <a:r>
                        <a:rPr lang="en-US" sz="2400" kern="1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120</a:t>
                      </a:r>
                      <a:endParaRPr lang="zh-CN" sz="105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50000"/>
                        </a:lnSpc>
                        <a:spcAft>
                          <a:spcPts val="0"/>
                        </a:spcAft>
                      </a:pPr>
                      <a:r>
                        <a:rPr lang="en-US" sz="2400" kern="1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180</a:t>
                      </a:r>
                      <a:endParaRPr lang="zh-CN" sz="105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50000"/>
                        </a:lnSpc>
                        <a:spcAft>
                          <a:spcPts val="0"/>
                        </a:spcAft>
                      </a:pPr>
                      <a:r>
                        <a:rPr lang="en-US" sz="2400" kern="1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240</a:t>
                      </a:r>
                      <a:endParaRPr lang="zh-CN" sz="105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50000"/>
                        </a:lnSpc>
                        <a:spcAft>
                          <a:spcPts val="0"/>
                        </a:spcAft>
                      </a:pPr>
                      <a:r>
                        <a:rPr lang="en-US" sz="2400" kern="1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300</a:t>
                      </a:r>
                      <a:endParaRPr lang="zh-CN" sz="105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50000"/>
                        </a:lnSpc>
                        <a:spcAft>
                          <a:spcPts val="0"/>
                        </a:spcAft>
                      </a:pPr>
                      <a:r>
                        <a:rPr lang="en-US" sz="2400" kern="1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360</a:t>
                      </a:r>
                      <a:endParaRPr lang="zh-CN" sz="105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50000"/>
                        </a:lnSpc>
                        <a:spcAft>
                          <a:spcPts val="0"/>
                        </a:spcAft>
                      </a:pPr>
                      <a:r>
                        <a:rPr lang="en-US" sz="2400" kern="1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420</a:t>
                      </a:r>
                      <a:endParaRPr lang="zh-CN" sz="105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50000"/>
                        </a:lnSpc>
                        <a:spcAft>
                          <a:spcPts val="0"/>
                        </a:spcAft>
                      </a:pPr>
                      <a:r>
                        <a:rPr lang="en-US" sz="2400" kern="1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480</a:t>
                      </a:r>
                      <a:endParaRPr lang="zh-CN" sz="105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652501256"/>
                  </a:ext>
                </a:extLst>
              </a:tr>
            </a:tbl>
          </a:graphicData>
        </a:graphic>
      </p:graphicFrame>
      <p:sp>
        <p:nvSpPr>
          <p:cNvPr id="7" name="矩形 6"/>
          <p:cNvSpPr/>
          <p:nvPr/>
        </p:nvSpPr>
        <p:spPr>
          <a:xfrm>
            <a:off x="7633252" y="1956077"/>
            <a:ext cx="803425" cy="646331"/>
          </a:xfrm>
          <a:prstGeom prst="rect">
            <a:avLst/>
          </a:prstGeom>
        </p:spPr>
        <p:txBody>
          <a:bodyPr wrap="none">
            <a:spAutoFit/>
          </a:bodyPr>
          <a:lstStyle/>
          <a:p>
            <a:pPr algn="ctr">
              <a:lnSpc>
                <a:spcPct val="150000"/>
              </a:lnSpc>
              <a:spcAft>
                <a:spcPts val="0"/>
              </a:spcAft>
            </a:pPr>
            <a:r>
              <a:rPr lang="en-US" altLang="zh-CN" sz="2400" kern="100" dirty="0">
                <a:solidFill>
                  <a:srgbClr val="000000"/>
                </a:solidFill>
                <a:latin typeface="宋体" panose="02010600030101010101" pitchFamily="2" charset="-122"/>
                <a:ea typeface="等线" panose="02010600030101010101" pitchFamily="2" charset="-122"/>
                <a:cs typeface="Times New Roman" panose="02020603050405020304" pitchFamily="18" charset="0"/>
              </a:rPr>
              <a:t>……</a:t>
            </a:r>
            <a:endParaRPr lang="zh-CN" altLang="zh-CN" sz="2400" kern="100" dirty="0">
              <a:latin typeface="等线" panose="02010600030101010101" pitchFamily="2" charset="-122"/>
              <a:ea typeface="等线"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017713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）浮体的密度</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mc:Choice xmlns:a14="http://schemas.microsoft.com/office/drawing/2010/main" Requires="a14">
          <p:sp>
            <p:nvSpPr>
              <p:cNvPr id="3" name="矩形 2"/>
              <p:cNvSpPr/>
              <p:nvPr/>
            </p:nvSpPr>
            <p:spPr>
              <a:xfrm>
                <a:off x="360854" y="2997782"/>
                <a:ext cx="11422984" cy="3959610"/>
              </a:xfrm>
              <a:prstGeom prst="rect">
                <a:avLst/>
              </a:prstGeom>
            </p:spPr>
            <p:txBody>
              <a:bodyPr wrap="square">
                <a:spAutoFit/>
              </a:bodyPr>
              <a:lstStyle/>
              <a:p>
                <a:pPr algn="just">
                  <a:lnSpc>
                    <a:spcPct val="150000"/>
                  </a:lnSpc>
                  <a:spcAft>
                    <a:spcPts val="0"/>
                  </a:spcAft>
                </a:pPr>
                <a:r>
                  <a:rPr lang="zh-CN" altLang="zh-CN" sz="2400" kern="100" dirty="0">
                    <a:ea typeface="黑体" panose="02010609060101010101" pitchFamily="49" charset="-122"/>
                    <a:cs typeface="Times New Roman" panose="02020603050405020304" pitchFamily="18" charset="0"/>
                  </a:rPr>
                  <a:t>当水位回落到浮体只有</a:t>
                </a:r>
                <a14:m>
                  <m:oMath xmlns:m="http://schemas.openxmlformats.org/officeDocument/2006/math">
                    <m:f>
                      <m:fPr>
                        <m:ctrlPr>
                          <a:rPr lang="zh-CN" altLang="zh-CN" sz="2400" i="1" kern="100">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kern="100">
                            <a:latin typeface="Cambria Math" panose="02040503050406030204" pitchFamily="18" charset="0"/>
                            <a:cs typeface="Times New Roman" panose="02020603050405020304" pitchFamily="18" charset="0"/>
                          </a:rPr>
                          <m:t>3</m:t>
                        </m:r>
                      </m:num>
                      <m:den>
                        <m:r>
                          <a:rPr lang="en-US" altLang="zh-CN" sz="2400" i="1" kern="100">
                            <a:latin typeface="Cambria Math" panose="02040503050406030204" pitchFamily="18" charset="0"/>
                            <a:cs typeface="Times New Roman" panose="02020603050405020304" pitchFamily="18" charset="0"/>
                          </a:rPr>
                          <m:t>5</m:t>
                        </m:r>
                      </m:den>
                    </m:f>
                  </m:oMath>
                </a14:m>
                <a:r>
                  <a:rPr lang="zh-CN" altLang="zh-CN" sz="2400" kern="100" dirty="0">
                    <a:ea typeface="黑体" panose="02010609060101010101" pitchFamily="49" charset="-122"/>
                    <a:cs typeface="Times New Roman" panose="02020603050405020304" pitchFamily="18" charset="0"/>
                  </a:rPr>
                  <a:t>体积浸入水中时</a:t>
                </a:r>
                <a:r>
                  <a:rPr lang="zh-CN" altLang="zh-CN" sz="2400" kern="100" dirty="0">
                    <a:cs typeface="Times New Roman" panose="02020603050405020304" pitchFamily="18" charset="0"/>
                  </a:rPr>
                  <a:t>，</a:t>
                </a:r>
                <a:r>
                  <a:rPr lang="zh-CN" altLang="zh-CN" sz="2400" kern="100" dirty="0">
                    <a:ea typeface="黑体" panose="02010609060101010101" pitchFamily="49" charset="-122"/>
                    <a:cs typeface="Times New Roman" panose="02020603050405020304" pitchFamily="18" charset="0"/>
                  </a:rPr>
                  <a:t>线圈中电流为</a:t>
                </a:r>
                <a:r>
                  <a:rPr lang="en-US" altLang="zh-CN" sz="2400" kern="100" dirty="0" smtClean="0">
                    <a:ea typeface="黑体" panose="02010609060101010101" pitchFamily="49" charset="-122"/>
                    <a:cs typeface="Times New Roman" panose="02020603050405020304" pitchFamily="18" charset="0"/>
                  </a:rPr>
                  <a:t>30 mA</a:t>
                </a:r>
                <a:r>
                  <a:rPr lang="zh-CN" altLang="zh-CN" sz="2400" kern="100" dirty="0">
                    <a:cs typeface="Times New Roman" panose="02020603050405020304" pitchFamily="18" charset="0"/>
                  </a:rPr>
                  <a:t>，</a:t>
                </a:r>
                <a:r>
                  <a:rPr lang="zh-CN" altLang="zh-CN" sz="2400" kern="100" dirty="0">
                    <a:ea typeface="黑体" panose="02010609060101010101" pitchFamily="49" charset="-122"/>
                    <a:cs typeface="Times New Roman" panose="02020603050405020304" pitchFamily="18" charset="0"/>
                  </a:rPr>
                  <a:t>根据欧姆定律可得电路的总电阻</a:t>
                </a:r>
                <a:r>
                  <a:rPr lang="en-US" altLang="zh-CN" sz="2400" i="1" kern="100" dirty="0">
                    <a:ea typeface="黑体" panose="02010609060101010101" pitchFamily="49" charset="-122"/>
                    <a:cs typeface="Times New Roman" panose="02020603050405020304" pitchFamily="18" charset="0"/>
                  </a:rPr>
                  <a:t>R</a:t>
                </a:r>
                <a:r>
                  <a:rPr lang="zh-CN" altLang="zh-CN" sz="2400" kern="100" baseline="-25000" dirty="0">
                    <a:ea typeface="黑体" panose="02010609060101010101" pitchFamily="49" charset="-122"/>
                    <a:cs typeface="Times New Roman" panose="02020603050405020304" pitchFamily="18" charset="0"/>
                  </a:rPr>
                  <a:t>总</a:t>
                </a:r>
                <a:r>
                  <a:rPr lang="en-US" altLang="zh-CN" sz="2400" kern="100" dirty="0">
                    <a:ea typeface="黑体" panose="02010609060101010101" pitchFamily="49" charset="-122"/>
                    <a:cs typeface="Times New Roman" panose="02020603050405020304" pitchFamily="18" charset="0"/>
                  </a:rPr>
                  <a:t>′</a:t>
                </a:r>
                <a:r>
                  <a:rPr lang="zh-CN" altLang="en-US" sz="2400" kern="100" dirty="0" smtClean="0">
                    <a:cs typeface="Times New Roman" panose="02020603050405020304" pitchFamily="18" charset="0"/>
                  </a:rPr>
                  <a:t>＝</a:t>
                </a:r>
                <a14:m>
                  <m:oMath xmlns:m="http://schemas.openxmlformats.org/officeDocument/2006/math">
                    <m:f>
                      <m:fPr>
                        <m:ctrlPr>
                          <a:rPr lang="zh-CN" altLang="zh-CN" sz="2400" i="1" kern="100">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kern="100">
                            <a:latin typeface="Cambria Math" panose="02040503050406030204" pitchFamily="18" charset="0"/>
                            <a:cs typeface="Times New Roman" panose="02020603050405020304" pitchFamily="18" charset="0"/>
                          </a:rPr>
                          <m:t>𝑼</m:t>
                        </m:r>
                      </m:num>
                      <m:den>
                        <m:r>
                          <a:rPr lang="en-US" altLang="zh-CN" sz="2400" i="1" kern="100">
                            <a:latin typeface="Cambria Math" panose="02040503050406030204" pitchFamily="18" charset="0"/>
                            <a:cs typeface="Times New Roman" panose="02020603050405020304" pitchFamily="18" charset="0"/>
                          </a:rPr>
                          <m:t>𝑰</m:t>
                        </m:r>
                        <m:r>
                          <m:rPr>
                            <m:nor/>
                          </m:rPr>
                          <a:rPr lang="en-US" altLang="zh-CN" sz="2400" i="1" kern="100">
                            <a:cs typeface="Times New Roman" panose="02020603050405020304" pitchFamily="18" charset="0"/>
                          </a:rPr>
                          <m:t>′</m:t>
                        </m:r>
                      </m:den>
                    </m:f>
                    <m:r>
                      <a:rPr lang="zh-CN" altLang="en-US" sz="2400" kern="100" smtClean="0">
                        <a:latin typeface="Cambria Math" panose="02040503050406030204" pitchFamily="18" charset="0"/>
                        <a:cs typeface="Times New Roman" panose="02020603050405020304" pitchFamily="18" charset="0"/>
                      </a:rPr>
                      <m:t>＝</m:t>
                    </m:r>
                    <m:f>
                      <m:fPr>
                        <m:ctrlPr>
                          <a:rPr lang="zh-CN" altLang="zh-CN" sz="2400" i="1" kern="100">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kern="100">
                            <a:latin typeface="Cambria Math" panose="02040503050406030204" pitchFamily="18" charset="0"/>
                            <a:cs typeface="Times New Roman" panose="02020603050405020304" pitchFamily="18" charset="0"/>
                          </a:rPr>
                          <m:t>12</m:t>
                        </m:r>
                        <m:r>
                          <a:rPr lang="en-US" altLang="zh-CN" sz="2400" i="1" kern="100">
                            <a:latin typeface="Cambria Math" panose="02040503050406030204" pitchFamily="18" charset="0"/>
                            <a:cs typeface="Times New Roman" panose="02020603050405020304" pitchFamily="18" charset="0"/>
                          </a:rPr>
                          <m:t>𝐕</m:t>
                        </m:r>
                      </m:num>
                      <m:den>
                        <m:r>
                          <a:rPr lang="en-US" altLang="zh-CN" sz="2400" i="1" kern="100">
                            <a:latin typeface="Cambria Math" panose="02040503050406030204" pitchFamily="18" charset="0"/>
                            <a:cs typeface="Times New Roman" panose="02020603050405020304" pitchFamily="18" charset="0"/>
                          </a:rPr>
                          <m:t>30</m:t>
                        </m:r>
                        <m:r>
                          <m:rPr>
                            <m:nor/>
                          </m:rPr>
                          <a:rPr lang="en-US" altLang="zh-CN" sz="2400" kern="100">
                            <a:latin typeface="宋体" panose="02010600030101010101" pitchFamily="2" charset="-122"/>
                            <a:cs typeface="Times New Roman" panose="02020603050405020304" pitchFamily="18" charset="0"/>
                          </a:rPr>
                          <m:t>×</m:t>
                        </m:r>
                        <m:r>
                          <a:rPr lang="en-US" altLang="zh-CN" sz="2400" i="1" kern="100">
                            <a:latin typeface="Cambria Math" panose="02040503050406030204" pitchFamily="18" charset="0"/>
                            <a:cs typeface="Times New Roman" panose="02020603050405020304" pitchFamily="18" charset="0"/>
                          </a:rPr>
                          <m:t>1</m:t>
                        </m:r>
                        <m:sSup>
                          <m:sSupPr>
                            <m:ctrlPr>
                              <a:rPr lang="zh-CN" altLang="zh-CN" sz="2400" i="1" kern="100">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400" i="1" kern="100">
                                <a:latin typeface="Cambria Math" panose="02040503050406030204" pitchFamily="18" charset="0"/>
                                <a:cs typeface="Times New Roman" panose="02020603050405020304" pitchFamily="18" charset="0"/>
                              </a:rPr>
                              <m:t>0</m:t>
                            </m:r>
                          </m:e>
                          <m:sup>
                            <m:r>
                              <m:rPr>
                                <m:nor/>
                              </m:rPr>
                              <a:rPr lang="en-US" altLang="zh-CN" sz="2400" b="0" i="0" kern="100" smtClean="0">
                                <a:cs typeface="Times New Roman" panose="02020603050405020304" pitchFamily="18" charset="0"/>
                              </a:rPr>
                              <m:t>-</m:t>
                            </m:r>
                            <m:r>
                              <a:rPr lang="en-US" altLang="zh-CN" sz="2400" i="1" kern="100">
                                <a:latin typeface="Cambria Math" panose="02040503050406030204" pitchFamily="18" charset="0"/>
                                <a:cs typeface="Times New Roman" panose="02020603050405020304" pitchFamily="18" charset="0"/>
                              </a:rPr>
                              <m:t>3</m:t>
                            </m:r>
                          </m:sup>
                        </m:sSup>
                        <m:r>
                          <a:rPr lang="en-US" altLang="zh-CN" sz="2400" i="1" kern="100">
                            <a:latin typeface="Cambria Math" panose="02040503050406030204" pitchFamily="18" charset="0"/>
                            <a:cs typeface="Times New Roman" panose="02020603050405020304" pitchFamily="18" charset="0"/>
                          </a:rPr>
                          <m:t>𝐀</m:t>
                        </m:r>
                      </m:den>
                    </m:f>
                  </m:oMath>
                </a14:m>
                <a:r>
                  <a:rPr lang="zh-CN" altLang="en-US" sz="2400" kern="100" dirty="0" smtClean="0">
                    <a:cs typeface="Times New Roman" panose="02020603050405020304" pitchFamily="18" charset="0"/>
                  </a:rPr>
                  <a:t>＝</a:t>
                </a:r>
                <a:r>
                  <a:rPr lang="en-US" altLang="zh-CN" sz="2400" kern="100" dirty="0" smtClean="0">
                    <a:ea typeface="黑体" panose="02010609060101010101" pitchFamily="49" charset="-122"/>
                    <a:cs typeface="Times New Roman" panose="02020603050405020304" pitchFamily="18" charset="0"/>
                  </a:rPr>
                  <a:t>400 Ω</a:t>
                </a:r>
                <a:r>
                  <a:rPr lang="zh-CN" altLang="zh-CN" sz="2400" kern="100" dirty="0">
                    <a:cs typeface="Times New Roman" panose="02020603050405020304" pitchFamily="18" charset="0"/>
                  </a:rPr>
                  <a:t>，</a:t>
                </a:r>
                <a:r>
                  <a:rPr lang="zh-CN" altLang="zh-CN" sz="2400" kern="100" dirty="0">
                    <a:ea typeface="黑体" panose="02010609060101010101" pitchFamily="49" charset="-122"/>
                    <a:cs typeface="Times New Roman" panose="02020603050405020304" pitchFamily="18" charset="0"/>
                  </a:rPr>
                  <a:t>根据串联电路电阻规律可知压敏电阻的阻值</a:t>
                </a:r>
                <a:r>
                  <a:rPr lang="en-US" altLang="zh-CN" sz="2400" i="1" kern="100" dirty="0">
                    <a:ea typeface="黑体" panose="02010609060101010101" pitchFamily="49" charset="-122"/>
                    <a:cs typeface="Times New Roman" panose="02020603050405020304" pitchFamily="18" charset="0"/>
                  </a:rPr>
                  <a:t>R</a:t>
                </a:r>
                <a:r>
                  <a:rPr lang="en-US" altLang="zh-CN" sz="2400" kern="100" dirty="0" smtClean="0">
                    <a:ea typeface="黑体" panose="02010609060101010101" pitchFamily="49" charset="-122"/>
                    <a:cs typeface="Times New Roman" panose="02020603050405020304" pitchFamily="18" charset="0"/>
                  </a:rPr>
                  <a:t>′</a:t>
                </a:r>
                <a:r>
                  <a:rPr lang="zh-CN" altLang="en-US" sz="2400" kern="100" dirty="0" smtClean="0">
                    <a:cs typeface="Times New Roman" panose="02020603050405020304" pitchFamily="18" charset="0"/>
                  </a:rPr>
                  <a:t>＝</a:t>
                </a:r>
                <a:r>
                  <a:rPr lang="en-US" altLang="zh-CN" sz="2400" i="1" kern="100" dirty="0" smtClean="0">
                    <a:ea typeface="黑体" panose="02010609060101010101" pitchFamily="49" charset="-122"/>
                    <a:cs typeface="Times New Roman" panose="02020603050405020304" pitchFamily="18" charset="0"/>
                  </a:rPr>
                  <a:t>R</a:t>
                </a:r>
                <a:r>
                  <a:rPr lang="zh-CN" altLang="zh-CN" sz="2400" kern="100" baseline="-25000" dirty="0">
                    <a:ea typeface="黑体" panose="02010609060101010101" pitchFamily="49" charset="-122"/>
                    <a:cs typeface="Times New Roman" panose="02020603050405020304" pitchFamily="18" charset="0"/>
                  </a:rPr>
                  <a:t>总</a:t>
                </a:r>
                <a:r>
                  <a:rPr lang="en-US" altLang="zh-CN" sz="2400" kern="100" dirty="0">
                    <a:ea typeface="黑体" panose="02010609060101010101" pitchFamily="49" charset="-122"/>
                    <a:cs typeface="Times New Roman" panose="02020603050405020304" pitchFamily="18" charset="0"/>
                  </a:rPr>
                  <a:t>′</a:t>
                </a:r>
                <a:r>
                  <a:rPr lang="zh-CN" altLang="zh-CN" sz="2400" kern="100" dirty="0">
                    <a:ea typeface="黑体" panose="02010609060101010101" pitchFamily="49" charset="-122"/>
                    <a:cs typeface="Times New Roman" panose="02020603050405020304" pitchFamily="18" charset="0"/>
                  </a:rPr>
                  <a:t>－</a:t>
                </a:r>
                <a:r>
                  <a:rPr lang="en-US" altLang="zh-CN" sz="2400" i="1" kern="100" dirty="0" smtClean="0">
                    <a:ea typeface="黑体" panose="02010609060101010101" pitchFamily="49" charset="-122"/>
                    <a:cs typeface="Times New Roman" panose="02020603050405020304" pitchFamily="18" charset="0"/>
                  </a:rPr>
                  <a:t>R</a:t>
                </a:r>
                <a:r>
                  <a:rPr lang="en-US" altLang="zh-CN" sz="2400" kern="100" baseline="-25000" dirty="0" smtClean="0">
                    <a:ea typeface="黑体" panose="02010609060101010101" pitchFamily="49" charset="-122"/>
                    <a:cs typeface="Times New Roman" panose="02020603050405020304" pitchFamily="18" charset="0"/>
                  </a:rPr>
                  <a:t>0</a:t>
                </a:r>
                <a:r>
                  <a:rPr lang="zh-CN" altLang="en-US" sz="2400" kern="100" dirty="0" smtClean="0">
                    <a:cs typeface="Times New Roman" panose="02020603050405020304" pitchFamily="18" charset="0"/>
                  </a:rPr>
                  <a:t>＝</a:t>
                </a:r>
                <a:r>
                  <a:rPr lang="en-US" altLang="zh-CN" sz="2400" kern="100" dirty="0" smtClean="0">
                    <a:ea typeface="黑体" panose="02010609060101010101" pitchFamily="49" charset="-122"/>
                    <a:cs typeface="Times New Roman" panose="02020603050405020304" pitchFamily="18" charset="0"/>
                  </a:rPr>
                  <a:t>400 Ω</a:t>
                </a:r>
                <a:r>
                  <a:rPr lang="zh-CN" altLang="zh-CN" sz="2400" kern="100" dirty="0">
                    <a:ea typeface="黑体" panose="02010609060101010101" pitchFamily="49" charset="-122"/>
                    <a:cs typeface="Times New Roman" panose="02020603050405020304" pitchFamily="18" charset="0"/>
                  </a:rPr>
                  <a:t>－</a:t>
                </a:r>
                <a:r>
                  <a:rPr lang="en-US" altLang="zh-CN" sz="2400" kern="100" dirty="0" smtClean="0">
                    <a:ea typeface="黑体" panose="02010609060101010101" pitchFamily="49" charset="-122"/>
                    <a:cs typeface="Times New Roman" panose="02020603050405020304" pitchFamily="18" charset="0"/>
                  </a:rPr>
                  <a:t>40 Ω</a:t>
                </a:r>
                <a:r>
                  <a:rPr lang="zh-CN" altLang="en-US" sz="2400" kern="100" dirty="0" smtClean="0">
                    <a:cs typeface="Times New Roman" panose="02020603050405020304" pitchFamily="18" charset="0"/>
                  </a:rPr>
                  <a:t>＝</a:t>
                </a:r>
                <a:r>
                  <a:rPr lang="en-US" altLang="zh-CN" sz="2400" kern="100" dirty="0" smtClean="0">
                    <a:ea typeface="黑体" panose="02010609060101010101" pitchFamily="49" charset="-122"/>
                    <a:cs typeface="Times New Roman" panose="02020603050405020304" pitchFamily="18" charset="0"/>
                  </a:rPr>
                  <a:t>360 Ω</a:t>
                </a:r>
                <a:r>
                  <a:rPr lang="zh-CN" altLang="zh-CN" sz="2400" kern="100" dirty="0">
                    <a:cs typeface="Times New Roman" panose="02020603050405020304" pitchFamily="18" charset="0"/>
                  </a:rPr>
                  <a:t>，</a:t>
                </a:r>
                <a:r>
                  <a:rPr lang="zh-CN" altLang="zh-CN" sz="2400" kern="100" dirty="0">
                    <a:ea typeface="黑体" panose="02010609060101010101" pitchFamily="49" charset="-122"/>
                    <a:cs typeface="Times New Roman" panose="02020603050405020304" pitchFamily="18" charset="0"/>
                  </a:rPr>
                  <a:t>由表可知此时压敏电阻受到的压力</a:t>
                </a:r>
                <a:r>
                  <a:rPr lang="zh-CN" altLang="zh-CN" sz="2400" kern="100" dirty="0" smtClean="0">
                    <a:ea typeface="黑体" panose="02010609060101010101" pitchFamily="49" charset="-122"/>
                    <a:cs typeface="Times New Roman" panose="02020603050405020304" pitchFamily="18" charset="0"/>
                  </a:rPr>
                  <a:t>为</a:t>
                </a:r>
                <a:r>
                  <a:rPr lang="en-US" altLang="zh-CN" sz="2400" kern="100" dirty="0" smtClean="0">
                    <a:ea typeface="黑体" panose="02010609060101010101" pitchFamily="49" charset="-122"/>
                    <a:cs typeface="Times New Roman" panose="02020603050405020304" pitchFamily="18" charset="0"/>
                  </a:rPr>
                  <a:t>120 </a:t>
                </a:r>
                <a:r>
                  <a:rPr lang="en-US" altLang="zh-CN" sz="2400" kern="100" dirty="0" smtClean="0">
                    <a:ea typeface="黑体" panose="02010609060101010101" pitchFamily="49" charset="-122"/>
                    <a:cs typeface="Times New Roman" panose="02020603050405020304" pitchFamily="18" charset="0"/>
                  </a:rPr>
                  <a:t>N</a:t>
                </a:r>
                <a:r>
                  <a:rPr lang="zh-CN" altLang="zh-CN" sz="2400" kern="100" dirty="0">
                    <a:cs typeface="Times New Roman" panose="02020603050405020304" pitchFamily="18" charset="0"/>
                  </a:rPr>
                  <a:t>，</a:t>
                </a:r>
                <a:r>
                  <a:rPr lang="zh-CN" altLang="zh-CN" sz="2400" kern="100" dirty="0">
                    <a:ea typeface="黑体" panose="02010609060101010101" pitchFamily="49" charset="-122"/>
                    <a:cs typeface="Times New Roman" panose="02020603050405020304" pitchFamily="18" charset="0"/>
                  </a:rPr>
                  <a:t>根据杠杆平衡条件可得</a:t>
                </a:r>
                <a:r>
                  <a:rPr lang="en-US" altLang="zh-CN" sz="2400" i="1" kern="100" dirty="0">
                    <a:ea typeface="黑体" panose="02010609060101010101" pitchFamily="49" charset="-122"/>
                    <a:cs typeface="Times New Roman" panose="02020603050405020304" pitchFamily="18" charset="0"/>
                  </a:rPr>
                  <a:t>F</a:t>
                </a:r>
                <a:r>
                  <a:rPr lang="en-US" altLang="zh-CN" sz="2400" kern="100" baseline="-25000" dirty="0">
                    <a:ea typeface="黑体" panose="02010609060101010101" pitchFamily="49" charset="-122"/>
                    <a:cs typeface="Times New Roman" panose="02020603050405020304" pitchFamily="18" charset="0"/>
                  </a:rPr>
                  <a:t>1</a:t>
                </a:r>
                <a:r>
                  <a:rPr lang="en-US" altLang="zh-CN" sz="2400" kern="100" dirty="0">
                    <a:ea typeface="黑体" panose="02010609060101010101" pitchFamily="49" charset="-122"/>
                    <a:cs typeface="Times New Roman" panose="02020603050405020304" pitchFamily="18" charset="0"/>
                  </a:rPr>
                  <a:t>′</a:t>
                </a:r>
                <a:r>
                  <a:rPr lang="en-US" altLang="zh-CN" sz="2400" kern="100" dirty="0">
                    <a:latin typeface="宋体" panose="02010600030101010101" pitchFamily="2" charset="-122"/>
                    <a:cs typeface="Times New Roman" panose="02020603050405020304" pitchFamily="18" charset="0"/>
                  </a:rPr>
                  <a:t>×</a:t>
                </a:r>
                <a:r>
                  <a:rPr lang="en-US" altLang="zh-CN" sz="2400" i="1" kern="100" dirty="0" smtClean="0">
                    <a:ea typeface="黑体" panose="02010609060101010101" pitchFamily="49" charset="-122"/>
                    <a:cs typeface="Times New Roman" panose="02020603050405020304" pitchFamily="18" charset="0"/>
                  </a:rPr>
                  <a:t>OA</a:t>
                </a:r>
                <a:r>
                  <a:rPr lang="zh-CN" altLang="en-US" sz="2400" kern="100" dirty="0" smtClean="0">
                    <a:cs typeface="Times New Roman" panose="02020603050405020304" pitchFamily="18" charset="0"/>
                  </a:rPr>
                  <a:t>＝</a:t>
                </a:r>
                <a:r>
                  <a:rPr lang="en-US" altLang="zh-CN" sz="2400" i="1" kern="100" dirty="0" smtClean="0">
                    <a:ea typeface="黑体" panose="02010609060101010101" pitchFamily="49" charset="-122"/>
                    <a:cs typeface="Times New Roman" panose="02020603050405020304" pitchFamily="18" charset="0"/>
                  </a:rPr>
                  <a:t>F</a:t>
                </a:r>
                <a:r>
                  <a:rPr lang="en-US" altLang="zh-CN" sz="2400" kern="100" baseline="-25000" dirty="0" smtClean="0">
                    <a:ea typeface="黑体" panose="02010609060101010101" pitchFamily="49" charset="-122"/>
                    <a:cs typeface="Times New Roman" panose="02020603050405020304" pitchFamily="18" charset="0"/>
                  </a:rPr>
                  <a:t>2</a:t>
                </a:r>
                <a:r>
                  <a:rPr lang="en-US" altLang="zh-CN" sz="2400" kern="100" dirty="0">
                    <a:ea typeface="黑体" panose="02010609060101010101" pitchFamily="49" charset="-122"/>
                    <a:cs typeface="Times New Roman" panose="02020603050405020304" pitchFamily="18" charset="0"/>
                  </a:rPr>
                  <a:t>′</a:t>
                </a:r>
                <a:r>
                  <a:rPr lang="en-US" altLang="zh-CN" sz="2400" kern="100" dirty="0">
                    <a:latin typeface="宋体" panose="02010600030101010101" pitchFamily="2" charset="-122"/>
                    <a:cs typeface="Times New Roman" panose="02020603050405020304" pitchFamily="18" charset="0"/>
                  </a:rPr>
                  <a:t>×</a:t>
                </a:r>
                <a:r>
                  <a:rPr lang="en-US" altLang="zh-CN" sz="2400" i="1" kern="100" dirty="0">
                    <a:ea typeface="黑体" panose="02010609060101010101" pitchFamily="49" charset="-122"/>
                    <a:cs typeface="Times New Roman" panose="02020603050405020304" pitchFamily="18" charset="0"/>
                  </a:rPr>
                  <a:t>OB</a:t>
                </a:r>
                <a:r>
                  <a:rPr lang="zh-CN" altLang="zh-CN" sz="2400" kern="100" dirty="0">
                    <a:cs typeface="Times New Roman" panose="02020603050405020304" pitchFamily="18" charset="0"/>
                  </a:rPr>
                  <a:t>，</a:t>
                </a:r>
                <a:r>
                  <a:rPr lang="zh-CN" altLang="zh-CN" sz="2400" kern="100" dirty="0">
                    <a:ea typeface="黑体" panose="02010609060101010101" pitchFamily="49" charset="-122"/>
                    <a:cs typeface="Times New Roman" panose="02020603050405020304" pitchFamily="18" charset="0"/>
                  </a:rPr>
                  <a:t>则</a:t>
                </a:r>
                <a:r>
                  <a:rPr lang="en-US" altLang="zh-CN" sz="2400" i="1" kern="100" dirty="0">
                    <a:ea typeface="黑体" panose="02010609060101010101" pitchFamily="49" charset="-122"/>
                    <a:cs typeface="Times New Roman" panose="02020603050405020304" pitchFamily="18" charset="0"/>
                  </a:rPr>
                  <a:t>F</a:t>
                </a:r>
                <a:r>
                  <a:rPr lang="en-US" altLang="zh-CN" sz="2400" kern="100" baseline="-25000" dirty="0">
                    <a:ea typeface="黑体" panose="02010609060101010101" pitchFamily="49" charset="-122"/>
                    <a:cs typeface="Times New Roman" panose="02020603050405020304" pitchFamily="18" charset="0"/>
                  </a:rPr>
                  <a:t>1</a:t>
                </a:r>
                <a:r>
                  <a:rPr lang="en-US" altLang="zh-CN" sz="2400" kern="100" dirty="0">
                    <a:ea typeface="黑体" panose="02010609060101010101" pitchFamily="49" charset="-122"/>
                    <a:cs typeface="Times New Roman" panose="02020603050405020304" pitchFamily="18" charset="0"/>
                  </a:rPr>
                  <a:t>′</a:t>
                </a:r>
                <a:r>
                  <a:rPr lang="zh-CN" altLang="en-US" sz="2400" kern="100" dirty="0" smtClean="0">
                    <a:cs typeface="Times New Roman" panose="02020603050405020304" pitchFamily="18" charset="0"/>
                  </a:rPr>
                  <a:t>＝</a:t>
                </a:r>
                <a14:m>
                  <m:oMath xmlns:m="http://schemas.openxmlformats.org/officeDocument/2006/math">
                    <m:f>
                      <m:fPr>
                        <m:ctrlPr>
                          <a:rPr lang="zh-CN" altLang="zh-CN" sz="2400" i="1" kern="100">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sz="2400" i="1" kern="100">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kern="100">
                                <a:latin typeface="Cambria Math" panose="02040503050406030204" pitchFamily="18" charset="0"/>
                                <a:cs typeface="Times New Roman" panose="02020603050405020304" pitchFamily="18" charset="0"/>
                              </a:rPr>
                              <m:t>𝑭</m:t>
                            </m:r>
                          </m:e>
                          <m:sub>
                            <m:r>
                              <a:rPr lang="en-US" altLang="zh-CN" sz="2400" i="1" kern="100">
                                <a:latin typeface="Cambria Math" panose="02040503050406030204" pitchFamily="18" charset="0"/>
                                <a:cs typeface="Times New Roman" panose="02020603050405020304" pitchFamily="18" charset="0"/>
                              </a:rPr>
                              <m:t>2</m:t>
                            </m:r>
                          </m:sub>
                        </m:sSub>
                        <m:r>
                          <m:rPr>
                            <m:nor/>
                          </m:rPr>
                          <a:rPr lang="en-US" altLang="zh-CN" sz="2400" i="1" kern="100">
                            <a:cs typeface="Times New Roman" panose="02020603050405020304" pitchFamily="18" charset="0"/>
                          </a:rPr>
                          <m:t>′</m:t>
                        </m:r>
                        <m:r>
                          <m:rPr>
                            <m:nor/>
                          </m:rPr>
                          <a:rPr lang="en-US" altLang="zh-CN" sz="2400" kern="100">
                            <a:latin typeface="宋体" panose="02010600030101010101" pitchFamily="2" charset="-122"/>
                            <a:cs typeface="Times New Roman" panose="02020603050405020304" pitchFamily="18" charset="0"/>
                          </a:rPr>
                          <m:t>×</m:t>
                        </m:r>
                        <m:r>
                          <a:rPr lang="en-US" altLang="zh-CN" sz="2400" i="1" kern="100">
                            <a:latin typeface="Cambria Math" panose="02040503050406030204" pitchFamily="18" charset="0"/>
                            <a:cs typeface="Times New Roman" panose="02020603050405020304" pitchFamily="18" charset="0"/>
                          </a:rPr>
                          <m:t>𝑶𝑩</m:t>
                        </m:r>
                      </m:num>
                      <m:den>
                        <m:r>
                          <a:rPr lang="en-US" altLang="zh-CN" sz="2400" i="1" kern="100">
                            <a:latin typeface="Cambria Math" panose="02040503050406030204" pitchFamily="18" charset="0"/>
                            <a:cs typeface="Times New Roman" panose="02020603050405020304" pitchFamily="18" charset="0"/>
                          </a:rPr>
                          <m:t>𝑶𝑨</m:t>
                        </m:r>
                      </m:den>
                    </m:f>
                    <m:r>
                      <a:rPr lang="zh-CN" altLang="en-US" sz="2400" kern="100" smtClean="0">
                        <a:latin typeface="Cambria Math" panose="02040503050406030204" pitchFamily="18" charset="0"/>
                        <a:cs typeface="Times New Roman" panose="02020603050405020304" pitchFamily="18" charset="0"/>
                      </a:rPr>
                      <m:t>＝</m:t>
                    </m:r>
                    <m:f>
                      <m:fPr>
                        <m:ctrlPr>
                          <a:rPr lang="zh-CN" altLang="zh-CN" sz="2400" i="1" kern="100">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kern="100">
                            <a:latin typeface="Cambria Math" panose="02040503050406030204" pitchFamily="18" charset="0"/>
                            <a:cs typeface="Times New Roman" panose="02020603050405020304" pitchFamily="18" charset="0"/>
                          </a:rPr>
                          <m:t>120</m:t>
                        </m:r>
                        <m:r>
                          <a:rPr lang="en-US" altLang="zh-CN" sz="2400" i="1" kern="100">
                            <a:latin typeface="Cambria Math" panose="02040503050406030204" pitchFamily="18" charset="0"/>
                            <a:cs typeface="Times New Roman" panose="02020603050405020304" pitchFamily="18" charset="0"/>
                          </a:rPr>
                          <m:t>𝐍</m:t>
                        </m:r>
                        <m:r>
                          <m:rPr>
                            <m:nor/>
                          </m:rPr>
                          <a:rPr lang="en-US" altLang="zh-CN" sz="2400" kern="100">
                            <a:latin typeface="宋体" panose="02010600030101010101" pitchFamily="2" charset="-122"/>
                            <a:cs typeface="Times New Roman" panose="02020603050405020304" pitchFamily="18" charset="0"/>
                          </a:rPr>
                          <m:t>×</m:t>
                        </m:r>
                        <m:r>
                          <a:rPr lang="en-US" altLang="zh-CN" sz="2400" i="1" kern="100">
                            <a:latin typeface="Cambria Math" panose="02040503050406030204" pitchFamily="18" charset="0"/>
                            <a:cs typeface="Times New Roman" panose="02020603050405020304" pitchFamily="18" charset="0"/>
                          </a:rPr>
                          <m:t>1</m:t>
                        </m:r>
                      </m:num>
                      <m:den>
                        <m:r>
                          <a:rPr lang="en-US" altLang="zh-CN" sz="2400" i="1" kern="100">
                            <a:latin typeface="Cambria Math" panose="02040503050406030204" pitchFamily="18" charset="0"/>
                            <a:cs typeface="Times New Roman" panose="02020603050405020304" pitchFamily="18" charset="0"/>
                          </a:rPr>
                          <m:t>5</m:t>
                        </m:r>
                      </m:den>
                    </m:f>
                  </m:oMath>
                </a14:m>
                <a:r>
                  <a:rPr lang="zh-CN" altLang="en-US" sz="2400" kern="100" dirty="0" smtClean="0">
                    <a:cs typeface="Times New Roman" panose="02020603050405020304" pitchFamily="18" charset="0"/>
                  </a:rPr>
                  <a:t>＝</a:t>
                </a:r>
                <a:r>
                  <a:rPr lang="en-US" altLang="zh-CN" sz="2400" kern="100" dirty="0" smtClean="0">
                    <a:ea typeface="黑体" panose="02010609060101010101" pitchFamily="49" charset="-122"/>
                    <a:cs typeface="Times New Roman" panose="02020603050405020304" pitchFamily="18" charset="0"/>
                  </a:rPr>
                  <a:t>24 N</a:t>
                </a:r>
                <a:r>
                  <a:rPr lang="zh-CN" altLang="zh-CN" sz="2400" kern="100" dirty="0">
                    <a:cs typeface="Times New Roman" panose="02020603050405020304" pitchFamily="18" charset="0"/>
                  </a:rPr>
                  <a:t>；</a:t>
                </a:r>
                <a:r>
                  <a:rPr lang="zh-CN" altLang="zh-CN" sz="2400" kern="100" dirty="0">
                    <a:ea typeface="黑体" panose="02010609060101010101" pitchFamily="49" charset="-122"/>
                    <a:cs typeface="Times New Roman" panose="02020603050405020304" pitchFamily="18" charset="0"/>
                  </a:rPr>
                  <a:t>力的作用是相互的</a:t>
                </a:r>
                <a:r>
                  <a:rPr lang="zh-CN" altLang="zh-CN" sz="2400" kern="100" dirty="0">
                    <a:cs typeface="Times New Roman" panose="02020603050405020304" pitchFamily="18" charset="0"/>
                  </a:rPr>
                  <a:t>，</a:t>
                </a:r>
                <a:r>
                  <a:rPr lang="zh-CN" altLang="zh-CN" sz="2400" kern="100" dirty="0">
                    <a:ea typeface="黑体" panose="02010609060101010101" pitchFamily="49" charset="-122"/>
                    <a:cs typeface="Times New Roman" panose="02020603050405020304" pitchFamily="18" charset="0"/>
                  </a:rPr>
                  <a:t>所以</a:t>
                </a:r>
                <a:r>
                  <a:rPr lang="en-US" altLang="zh-CN" sz="2400" i="1" kern="100" dirty="0">
                    <a:ea typeface="黑体" panose="02010609060101010101" pitchFamily="49" charset="-122"/>
                    <a:cs typeface="Times New Roman" panose="02020603050405020304" pitchFamily="18" charset="0"/>
                  </a:rPr>
                  <a:t>A</a:t>
                </a:r>
                <a:r>
                  <a:rPr lang="zh-CN" altLang="zh-CN" sz="2400" kern="100" dirty="0">
                    <a:ea typeface="黑体" panose="02010609060101010101" pitchFamily="49" charset="-122"/>
                    <a:cs typeface="Times New Roman" panose="02020603050405020304" pitchFamily="18" charset="0"/>
                  </a:rPr>
                  <a:t>端对浮体向下的压力</a:t>
                </a:r>
                <a:r>
                  <a:rPr lang="en-US" altLang="zh-CN" sz="2400" i="1" kern="100" dirty="0">
                    <a:ea typeface="黑体" panose="02010609060101010101" pitchFamily="49" charset="-122"/>
                    <a:cs typeface="Times New Roman" panose="02020603050405020304" pitchFamily="18" charset="0"/>
                  </a:rPr>
                  <a:t>F</a:t>
                </a:r>
                <a:r>
                  <a:rPr lang="en-US" altLang="zh-CN" sz="2400" kern="100" dirty="0" smtClean="0">
                    <a:ea typeface="黑体" panose="02010609060101010101" pitchFamily="49" charset="-122"/>
                    <a:cs typeface="Times New Roman" panose="02020603050405020304" pitchFamily="18" charset="0"/>
                  </a:rPr>
                  <a:t>′</a:t>
                </a:r>
                <a:r>
                  <a:rPr lang="zh-CN" altLang="en-US" sz="2400" kern="100" dirty="0" smtClean="0">
                    <a:cs typeface="Times New Roman" panose="02020603050405020304" pitchFamily="18" charset="0"/>
                  </a:rPr>
                  <a:t>＝</a:t>
                </a:r>
                <a:r>
                  <a:rPr lang="en-US" altLang="zh-CN" sz="2400" i="1" kern="100" dirty="0" smtClean="0">
                    <a:ea typeface="黑体" panose="02010609060101010101" pitchFamily="49" charset="-122"/>
                    <a:cs typeface="Times New Roman" panose="02020603050405020304" pitchFamily="18" charset="0"/>
                  </a:rPr>
                  <a:t>F</a:t>
                </a:r>
                <a:r>
                  <a:rPr lang="en-US" altLang="zh-CN" sz="2400" kern="100" baseline="-25000" dirty="0" smtClean="0">
                    <a:ea typeface="黑体" panose="02010609060101010101" pitchFamily="49" charset="-122"/>
                    <a:cs typeface="Times New Roman" panose="02020603050405020304" pitchFamily="18" charset="0"/>
                  </a:rPr>
                  <a:t>1</a:t>
                </a:r>
                <a:r>
                  <a:rPr lang="en-US" altLang="zh-CN" sz="2400" kern="100" dirty="0" smtClean="0">
                    <a:ea typeface="黑体" panose="02010609060101010101" pitchFamily="49" charset="-122"/>
                    <a:cs typeface="Times New Roman" panose="02020603050405020304" pitchFamily="18" charset="0"/>
                  </a:rPr>
                  <a:t>′</a:t>
                </a:r>
                <a:r>
                  <a:rPr lang="zh-CN" altLang="en-US" sz="2400" kern="100" dirty="0" smtClean="0">
                    <a:cs typeface="Times New Roman" panose="02020603050405020304" pitchFamily="18" charset="0"/>
                  </a:rPr>
                  <a:t>＝</a:t>
                </a:r>
                <a:r>
                  <a:rPr lang="en-US" altLang="zh-CN" sz="2400" kern="100" dirty="0" smtClean="0">
                    <a:ea typeface="黑体" panose="02010609060101010101" pitchFamily="49" charset="-122"/>
                    <a:cs typeface="Times New Roman" panose="02020603050405020304" pitchFamily="18" charset="0"/>
                  </a:rPr>
                  <a:t>24N</a:t>
                </a:r>
                <a:r>
                  <a:rPr lang="zh-CN" altLang="zh-CN" sz="2400" kern="100" dirty="0" smtClean="0">
                    <a:cs typeface="Times New Roman" panose="02020603050405020304" pitchFamily="18" charset="0"/>
                  </a:rPr>
                  <a:t>；</a:t>
                </a:r>
                <a:r>
                  <a:rPr lang="zh-CN" altLang="zh-CN" sz="2400" kern="100" dirty="0" smtClean="0">
                    <a:ea typeface="黑体" panose="02010609060101010101" pitchFamily="49" charset="-122"/>
                    <a:cs typeface="Times New Roman" panose="02020603050405020304" pitchFamily="18" charset="0"/>
                  </a:rPr>
                  <a:t>设</a:t>
                </a:r>
                <a:r>
                  <a:rPr lang="zh-CN" altLang="zh-CN" sz="2400" kern="100" dirty="0">
                    <a:ea typeface="黑体" panose="02010609060101010101" pitchFamily="49" charset="-122"/>
                    <a:cs typeface="Times New Roman" panose="02020603050405020304" pitchFamily="18" charset="0"/>
                  </a:rPr>
                  <a:t>浮体的体积为</a:t>
                </a:r>
                <a:r>
                  <a:rPr lang="en-US" altLang="zh-CN" sz="2400" i="1" kern="100" dirty="0">
                    <a:ea typeface="黑体" panose="02010609060101010101" pitchFamily="49" charset="-122"/>
                    <a:cs typeface="Times New Roman" panose="02020603050405020304" pitchFamily="18" charset="0"/>
                  </a:rPr>
                  <a:t>V</a:t>
                </a:r>
                <a:r>
                  <a:rPr lang="zh-CN" altLang="zh-CN" sz="2400" kern="100" dirty="0" smtClean="0">
                    <a:cs typeface="Times New Roman" panose="02020603050405020304" pitchFamily="18" charset="0"/>
                  </a:rPr>
                  <a:t>，</a:t>
                </a:r>
                <a:endParaRPr lang="en-US" altLang="zh-CN" sz="2400" kern="100" dirty="0" smtClean="0">
                  <a:cs typeface="Times New Roman" panose="02020603050405020304" pitchFamily="18" charset="0"/>
                </a:endParaRPr>
              </a:p>
              <a:p>
                <a:pPr algn="just">
                  <a:lnSpc>
                    <a:spcPct val="150000"/>
                  </a:lnSpc>
                  <a:spcAft>
                    <a:spcPts val="0"/>
                  </a:spcAft>
                </a:pPr>
                <a:endParaRPr lang="zh-CN" altLang="zh-CN" sz="1400" kern="100" dirty="0">
                  <a:cs typeface="Times New Roman" panose="02020603050405020304" pitchFamily="18" charset="0"/>
                </a:endParaRPr>
              </a:p>
            </p:txBody>
          </p:sp>
        </mc:Choice>
        <mc:Fallback>
          <p:sp>
            <p:nvSpPr>
              <p:cNvPr id="3" name="矩形 2"/>
              <p:cNvSpPr>
                <a:spLocks noRot="1" noChangeAspect="1" noMove="1" noResize="1" noEditPoints="1" noAdjustHandles="1" noChangeArrowheads="1" noChangeShapeType="1" noTextEdit="1"/>
              </p:cNvSpPr>
              <p:nvPr/>
            </p:nvSpPr>
            <p:spPr>
              <a:xfrm>
                <a:off x="360854" y="2997782"/>
                <a:ext cx="11422984" cy="3959610"/>
              </a:xfrm>
              <a:prstGeom prst="rect">
                <a:avLst/>
              </a:prstGeom>
              <a:blipFill>
                <a:blip r:embed="rId2"/>
                <a:stretch>
                  <a:fillRect l="-800" r="-854"/>
                </a:stretch>
              </a:blipFill>
            </p:spPr>
            <p:txBody>
              <a:bodyPr/>
              <a:lstStyle/>
              <a:p>
                <a:r>
                  <a:rPr lang="zh-CN" altLang="en-US">
                    <a:noFill/>
                  </a:rPr>
                  <a:t> </a:t>
                </a:r>
              </a:p>
            </p:txBody>
          </p:sp>
        </mc:Fallback>
      </mc:AlternateContent>
      <p:pic>
        <p:nvPicPr>
          <p:cNvPr id="4" name="图片 3"/>
          <p:cNvPicPr>
            <a:picLocks noChangeAspect="1"/>
          </p:cNvPicPr>
          <p:nvPr/>
        </p:nvPicPr>
        <p:blipFill>
          <a:blip r:embed="rId3">
            <a:clrChange>
              <a:clrFrom>
                <a:srgbClr val="FFFFFF"/>
              </a:clrFrom>
              <a:clrTo>
                <a:srgbClr val="FFFFFF">
                  <a:alpha val="0"/>
                </a:srgbClr>
              </a:clrTo>
            </a:clrChange>
          </a:blip>
          <a:stretch>
            <a:fillRect/>
          </a:stretch>
        </p:blipFill>
        <p:spPr>
          <a:xfrm>
            <a:off x="4295006" y="620688"/>
            <a:ext cx="3096344" cy="2593263"/>
          </a:xfrm>
          <a:prstGeom prst="rect">
            <a:avLst/>
          </a:prstGeom>
        </p:spPr>
      </p:pic>
    </p:spTree>
    <p:extLst>
      <p:ext uri="{BB962C8B-B14F-4D97-AF65-F5344CB8AC3E}">
        <p14:creationId xmlns:p14="http://schemas.microsoft.com/office/powerpoint/2010/main" val="13214905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2774221"/>
              </a:xfrm>
            </p:spPr>
            <p:txBody>
              <a:bodyPr/>
              <a:lstStyle/>
              <a:p>
                <a:r>
                  <a:rPr lang="zh-CN" altLang="zh-CN" b="1" kern="10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重力为</a:t>
                </a:r>
                <a:r>
                  <a:rPr lang="en-US" altLang="zh-CN" b="1" i="1" kern="10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G</a:t>
                </a:r>
                <a:r>
                  <a:rPr lang="zh-CN" altLang="en-US" b="1" kern="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kern="10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mg</a:t>
                </a:r>
                <a:r>
                  <a:rPr lang="zh-CN" altLang="en-US" b="1" kern="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kern="10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ρVg</a:t>
                </a:r>
                <a:r>
                  <a:rPr lang="zh-CN" altLang="zh-CN" b="1" kern="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kern="10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浮体受重力和浮力、杠杆对浮体的压力作用</a:t>
                </a:r>
                <a:r>
                  <a:rPr lang="zh-CN" altLang="zh-CN" b="1" kern="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kern="10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根据受力平衡可得</a:t>
                </a:r>
                <a:r>
                  <a:rPr lang="en-US" altLang="zh-CN" b="1" i="1" kern="10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F</a:t>
                </a:r>
                <a:r>
                  <a:rPr lang="zh-CN" altLang="zh-CN" b="1" kern="100" baseline="-2500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浮</a:t>
                </a:r>
                <a:r>
                  <a:rPr lang="zh-CN" altLang="en-US" b="1" kern="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kern="10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G</a:t>
                </a:r>
                <a:r>
                  <a:rPr lang="zh-CN" altLang="zh-CN" b="1" kern="10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a:t>
                </a:r>
                <a:r>
                  <a:rPr lang="en-US" altLang="zh-CN" b="1" i="1" kern="10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F</a:t>
                </a:r>
                <a:r>
                  <a:rPr lang="zh-CN" altLang="zh-CN" b="1" kern="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kern="10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即</a:t>
                </a:r>
                <a:r>
                  <a:rPr lang="en-US" altLang="zh-CN" b="1" i="1" kern="10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ρ</a:t>
                </a:r>
                <a:r>
                  <a:rPr lang="zh-CN" altLang="zh-CN" b="1" kern="100" baseline="-2500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水</a:t>
                </a:r>
                <a:r>
                  <a:rPr lang="en-US" altLang="zh-CN" b="1" i="1" kern="10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gV</a:t>
                </a:r>
                <a:r>
                  <a:rPr lang="zh-CN" altLang="zh-CN" b="1" kern="100" baseline="-2500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排</a:t>
                </a:r>
                <a:r>
                  <a:rPr lang="zh-CN" altLang="en-US" b="1" kern="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kern="10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ρVg</a:t>
                </a:r>
                <a:r>
                  <a:rPr lang="zh-CN" altLang="zh-CN" b="1" kern="10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a:t>
                </a:r>
                <a:r>
                  <a:rPr lang="en-US" altLang="zh-CN" b="1" i="1" kern="10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F</a:t>
                </a:r>
                <a:r>
                  <a:rPr lang="zh-CN" altLang="zh-CN" b="1" kern="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kern="10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则浮体刚好全部浸入水中时</a:t>
                </a:r>
                <a:r>
                  <a:rPr lang="zh-CN" altLang="zh-CN" b="1" kern="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smtClean="0">
                    <a:solidFill>
                      <a:srgbClr val="FF0000"/>
                    </a:solidFill>
                    <a:ea typeface="黑体" panose="02010609060101010101" pitchFamily="49" charset="-122"/>
                    <a:cs typeface="Times New Roman" panose="02020603050405020304" pitchFamily="18" charset="0"/>
                  </a:rPr>
                  <a:t>1</a:t>
                </a:r>
                <a:r>
                  <a:rPr lang="en-US" altLang="zh-CN" b="1" kern="100" smtClean="0">
                    <a:solidFill>
                      <a:srgbClr val="FF0000"/>
                    </a:solidFill>
                    <a:ea typeface="宋体" panose="02010600030101010101" pitchFamily="2" charset="-122"/>
                    <a:cs typeface="Times New Roman" panose="02020603050405020304" pitchFamily="18" charset="0"/>
                  </a:rPr>
                  <a:t>.</a:t>
                </a:r>
                <a:r>
                  <a:rPr lang="en-US" altLang="zh-CN" b="1" kern="100" smtClean="0">
                    <a:solidFill>
                      <a:srgbClr val="FF0000"/>
                    </a:solidFill>
                    <a:ea typeface="黑体" panose="02010609060101010101" pitchFamily="49" charset="-122"/>
                    <a:cs typeface="Times New Roman" panose="02020603050405020304" pitchFamily="18" charset="0"/>
                  </a:rPr>
                  <a:t>0</a:t>
                </a:r>
                <a:r>
                  <a:rPr lang="en-US" altLang="zh-CN" b="1" kern="10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kern="10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10</a:t>
                </a:r>
                <a:r>
                  <a:rPr lang="en-US" altLang="zh-CN" b="1" kern="100" baseline="3000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3</a:t>
                </a:r>
                <a:r>
                  <a:rPr lang="en-US" altLang="zh-CN" b="1" kern="10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kg/m</a:t>
                </a:r>
                <a:r>
                  <a:rPr lang="en-US" altLang="zh-CN" b="1" kern="100" baseline="3000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3 </a:t>
                </a:r>
                <a:r>
                  <a:rPr lang="en-US" altLang="zh-CN" b="1" kern="10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kern="10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10N/kg</a:t>
                </a:r>
                <a:r>
                  <a:rPr lang="en-US" altLang="zh-CN" b="1" kern="10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kern="10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V</a:t>
                </a:r>
                <a:r>
                  <a:rPr lang="zh-CN" altLang="en-US" b="1" kern="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kern="10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ρVg</a:t>
                </a:r>
                <a:r>
                  <a:rPr lang="zh-CN" altLang="zh-CN" b="1" kern="10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a:t>
                </a:r>
                <a:r>
                  <a:rPr lang="en-US" altLang="zh-CN" b="1" kern="10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72N</a:t>
                </a:r>
                <a:r>
                  <a:rPr lang="en-US" altLang="zh-CN" b="1" kern="10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kern="100">
                    <a:solidFill>
                      <a:srgbClr val="FF0000"/>
                    </a:solidFill>
                    <a:latin typeface="Times New Roman" panose="02020603050405020304" pitchFamily="18" charset="0"/>
                    <a:ea typeface="宋体" panose="02010600030101010101" pitchFamily="2" charset="-122"/>
                    <a:cs typeface="宋体" panose="02010600030101010101" pitchFamily="2" charset="-122"/>
                  </a:rPr>
                  <a:t>①</a:t>
                </a:r>
                <a:r>
                  <a:rPr lang="zh-CN" altLang="zh-CN" b="1" kern="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kern="10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浮体只有</a:t>
                </a:r>
                <a14:m>
                  <m:oMath xmlns:m="http://schemas.openxmlformats.org/officeDocument/2006/math">
                    <m:f>
                      <m:fPr>
                        <m:ctrlPr>
                          <a:rPr lang="zh-CN" altLang="zh-CN" b="1" i="1" kern="100">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kern="100">
                            <a:solidFill>
                              <a:srgbClr val="FF0000"/>
                            </a:solidFill>
                            <a:latin typeface="Cambria Math" panose="02040503050406030204" pitchFamily="18" charset="0"/>
                            <a:cs typeface="Times New Roman" panose="02020603050405020304" pitchFamily="18" charset="0"/>
                          </a:rPr>
                          <m:t>3</m:t>
                        </m:r>
                      </m:num>
                      <m:den>
                        <m:r>
                          <a:rPr lang="en-US" altLang="zh-CN" b="1" i="1" kern="100">
                            <a:solidFill>
                              <a:srgbClr val="FF0000"/>
                            </a:solidFill>
                            <a:latin typeface="Cambria Math" panose="02040503050406030204" pitchFamily="18" charset="0"/>
                            <a:cs typeface="Times New Roman" panose="02020603050405020304" pitchFamily="18" charset="0"/>
                          </a:rPr>
                          <m:t>5</m:t>
                        </m:r>
                      </m:den>
                    </m:f>
                  </m:oMath>
                </a14:m>
                <a:r>
                  <a:rPr lang="zh-CN" altLang="zh-CN" b="1" kern="10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体积浸入水中时</a:t>
                </a:r>
                <a:r>
                  <a:rPr lang="zh-CN" altLang="zh-CN" b="1" kern="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1</a:t>
                </a:r>
                <a:r>
                  <a:rPr lang="en-US" altLang="zh-CN" b="1" kern="100" smtClean="0">
                    <a:solidFill>
                      <a:srgbClr val="FF0000"/>
                    </a:solidFill>
                    <a:ea typeface="宋体" panose="02010600030101010101" pitchFamily="2" charset="-122"/>
                    <a:cs typeface="Times New Roman" panose="02020603050405020304" pitchFamily="18" charset="0"/>
                  </a:rPr>
                  <a:t>.</a:t>
                </a:r>
                <a:r>
                  <a:rPr lang="en-US" altLang="zh-CN" b="1" kern="100" smtClean="0">
                    <a:solidFill>
                      <a:srgbClr val="FF0000"/>
                    </a:solidFill>
                    <a:ea typeface="黑体" panose="02010609060101010101" pitchFamily="49" charset="-122"/>
                    <a:cs typeface="Times New Roman" panose="02020603050405020304" pitchFamily="18" charset="0"/>
                  </a:rPr>
                  <a:t>0</a:t>
                </a:r>
                <a:r>
                  <a:rPr lang="en-US" altLang="zh-CN" b="1" kern="10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kern="10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10</a:t>
                </a:r>
                <a:r>
                  <a:rPr lang="en-US" altLang="zh-CN" b="1" kern="100" baseline="3000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3</a:t>
                </a:r>
                <a:r>
                  <a:rPr lang="en-US" altLang="zh-CN" b="1" kern="10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kg/m</a:t>
                </a:r>
                <a:r>
                  <a:rPr lang="en-US" altLang="zh-CN" b="1" kern="100" baseline="3000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3</a:t>
                </a:r>
                <a:r>
                  <a:rPr lang="en-US" altLang="zh-CN" b="1" kern="10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kern="10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10N/kg </a:t>
                </a:r>
                <a:r>
                  <a:rPr lang="en-US" altLang="zh-CN" b="1" kern="10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kern="100">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kern="100">
                            <a:solidFill>
                              <a:srgbClr val="FF0000"/>
                            </a:solidFill>
                            <a:latin typeface="Cambria Math" panose="02040503050406030204" pitchFamily="18" charset="0"/>
                            <a:cs typeface="Times New Roman" panose="02020603050405020304" pitchFamily="18" charset="0"/>
                          </a:rPr>
                          <m:t>3</m:t>
                        </m:r>
                      </m:num>
                      <m:den>
                        <m:r>
                          <a:rPr lang="en-US" altLang="zh-CN" b="1" i="1" kern="100">
                            <a:solidFill>
                              <a:srgbClr val="FF0000"/>
                            </a:solidFill>
                            <a:latin typeface="Cambria Math" panose="02040503050406030204" pitchFamily="18" charset="0"/>
                            <a:cs typeface="Times New Roman" panose="02020603050405020304" pitchFamily="18" charset="0"/>
                          </a:rPr>
                          <m:t>5</m:t>
                        </m:r>
                      </m:den>
                    </m:f>
                  </m:oMath>
                </a14:m>
                <a:r>
                  <a:rPr lang="en-US" altLang="zh-CN" b="1" i="1" kern="10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V</a:t>
                </a:r>
                <a:r>
                  <a:rPr lang="zh-CN" altLang="en-US" b="1" kern="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kern="10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ρVg</a:t>
                </a:r>
                <a:r>
                  <a:rPr lang="zh-CN" altLang="zh-CN" b="1" kern="10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a:t>
                </a:r>
                <a:r>
                  <a:rPr lang="en-US" altLang="zh-CN" b="1" kern="10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24N</a:t>
                </a:r>
                <a:r>
                  <a:rPr lang="en-US" altLang="zh-CN" b="1" kern="10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kern="100">
                    <a:solidFill>
                      <a:srgbClr val="FF0000"/>
                    </a:solidFill>
                    <a:latin typeface="Times New Roman" panose="02020603050405020304" pitchFamily="18" charset="0"/>
                    <a:ea typeface="宋体" panose="02010600030101010101" pitchFamily="2" charset="-122"/>
                    <a:cs typeface="宋体" panose="02010600030101010101" pitchFamily="2" charset="-122"/>
                  </a:rPr>
                  <a:t>②</a:t>
                </a:r>
                <a:r>
                  <a:rPr lang="zh-CN" altLang="zh-CN" b="1" kern="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kern="100">
                    <a:solidFill>
                      <a:srgbClr val="FF0000"/>
                    </a:solidFill>
                    <a:latin typeface="Times New Roman" panose="02020603050405020304" pitchFamily="18" charset="0"/>
                    <a:ea typeface="宋体" panose="02010600030101010101" pitchFamily="2" charset="-122"/>
                    <a:cs typeface="宋体" panose="02010600030101010101" pitchFamily="2" charset="-122"/>
                  </a:rPr>
                  <a:t>①②</a:t>
                </a:r>
                <a:r>
                  <a:rPr lang="zh-CN" altLang="zh-CN" b="1" kern="10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联立可得</a:t>
                </a:r>
                <a:r>
                  <a:rPr lang="en-US" altLang="zh-CN" b="1" i="1" kern="10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ρ</a:t>
                </a:r>
                <a:r>
                  <a:rPr lang="zh-CN" altLang="en-US" b="1" kern="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0</a:t>
                </a:r>
                <a:r>
                  <a:rPr lang="en-US" altLang="zh-CN" b="1" kern="100" smtClean="0">
                    <a:solidFill>
                      <a:srgbClr val="FF0000"/>
                    </a:solidFill>
                    <a:ea typeface="宋体" panose="02010600030101010101" pitchFamily="2" charset="-122"/>
                    <a:cs typeface="Times New Roman" panose="02020603050405020304" pitchFamily="18" charset="0"/>
                  </a:rPr>
                  <a:t>.</a:t>
                </a:r>
                <a:r>
                  <a:rPr lang="en-US" altLang="zh-CN" b="1" kern="100" smtClean="0">
                    <a:solidFill>
                      <a:srgbClr val="FF0000"/>
                    </a:solidFill>
                    <a:ea typeface="黑体" panose="02010609060101010101" pitchFamily="49" charset="-122"/>
                    <a:cs typeface="Times New Roman" panose="02020603050405020304" pitchFamily="18" charset="0"/>
                  </a:rPr>
                  <a:t>4</a:t>
                </a:r>
                <a:r>
                  <a:rPr lang="en-US" altLang="zh-CN" b="1" kern="10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kern="10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10</a:t>
                </a:r>
                <a:r>
                  <a:rPr lang="en-US" altLang="zh-CN" b="1" kern="100" baseline="3000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3</a:t>
                </a:r>
                <a:r>
                  <a:rPr lang="en-US" altLang="zh-CN" b="1" kern="10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kg/m</a:t>
                </a:r>
                <a:r>
                  <a:rPr lang="en-US" altLang="zh-CN" b="1" kern="100" baseline="3000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3</a:t>
                </a:r>
                <a:r>
                  <a:rPr lang="en-US" altLang="zh-CN" b="1" kern="100">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2774221"/>
              </a:xfrm>
              <a:blipFill>
                <a:blip r:embed="rId2"/>
                <a:stretch>
                  <a:fillRect l="-796" r="-849"/>
                </a:stretch>
              </a:blipFill>
            </p:spPr>
            <p:txBody>
              <a:bodyPr/>
              <a:lstStyle/>
              <a:p>
                <a:r>
                  <a:rPr lang="zh-CN" altLang="en-US">
                    <a:noFill/>
                  </a:rPr>
                  <a:t> </a:t>
                </a:r>
              </a:p>
            </p:txBody>
          </p:sp>
        </mc:Fallback>
      </mc:AlternateContent>
      <p:pic>
        <p:nvPicPr>
          <p:cNvPr id="3" name="图片 2"/>
          <p:cNvPicPr>
            <a:picLocks noChangeAspect="1"/>
          </p:cNvPicPr>
          <p:nvPr/>
        </p:nvPicPr>
        <p:blipFill>
          <a:blip r:embed="rId3">
            <a:clrChange>
              <a:clrFrom>
                <a:srgbClr val="FFFFFF"/>
              </a:clrFrom>
              <a:clrTo>
                <a:srgbClr val="FFFFFF">
                  <a:alpha val="0"/>
                </a:srgbClr>
              </a:clrTo>
            </a:clrChange>
          </a:blip>
          <a:stretch>
            <a:fillRect/>
          </a:stretch>
        </p:blipFill>
        <p:spPr>
          <a:xfrm>
            <a:off x="3790950" y="3284984"/>
            <a:ext cx="3744416" cy="3136039"/>
          </a:xfrm>
          <a:prstGeom prst="rect">
            <a:avLst/>
          </a:prstGeom>
        </p:spPr>
      </p:pic>
    </p:spTree>
    <p:extLst>
      <p:ext uri="{BB962C8B-B14F-4D97-AF65-F5344CB8AC3E}">
        <p14:creationId xmlns:p14="http://schemas.microsoft.com/office/powerpoint/2010/main" val="20823284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福建畲族少数民族喜欢唱山歌，无论佳节喜庆之日，还是山间田野劳动之时，他们常常以歌对话</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为了让更远处的人们听见自己的歌声，他们通常改变的是声音的（　　）</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速度</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响度　　</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音色　　</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D</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音调</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春节期间小明制作了一个冰灯，方法是：在室外往水桶内注入一定的水，当水桶内的水结了一层较厚的冰壳后，把桶面上的冰打一个洞，倒出里面没有结冰的水，然后用热水浇桶的外壁，直到冰壳能倒出来</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制作过程所经历的物态变化是（　　）</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凝固、汽化</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凝华、熔化　　</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凝华、液化　　</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D</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凝固、</a:t>
            </a:r>
            <a:r>
              <a:rPr lang="zh-CN"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熔化</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838622" y="1988840"/>
            <a:ext cx="389850" cy="461665"/>
          </a:xfrm>
          <a:prstGeom prst="rect">
            <a:avLst/>
          </a:prstGeom>
        </p:spPr>
        <p:txBody>
          <a:bodyPr wrap="none">
            <a:spAutoFit/>
          </a:bodyPr>
          <a:lstStyle/>
          <a:p>
            <a:r>
              <a:rPr lang="en-US" altLang="zh-CN" sz="2400">
                <a:ea typeface="等线" panose="02010600030101010101" pitchFamily="2" charset="-122"/>
              </a:rPr>
              <a:t>B</a:t>
            </a:r>
            <a:endParaRPr lang="zh-CN" altLang="en-US"/>
          </a:p>
        </p:txBody>
      </p:sp>
      <p:sp>
        <p:nvSpPr>
          <p:cNvPr id="4" name="矩形 3"/>
          <p:cNvSpPr/>
          <p:nvPr/>
        </p:nvSpPr>
        <p:spPr>
          <a:xfrm>
            <a:off x="10127654" y="4725144"/>
            <a:ext cx="407484" cy="461665"/>
          </a:xfrm>
          <a:prstGeom prst="rect">
            <a:avLst/>
          </a:prstGeom>
        </p:spPr>
        <p:txBody>
          <a:bodyPr wrap="none">
            <a:spAutoFit/>
          </a:bodyPr>
          <a:lstStyle/>
          <a:p>
            <a:r>
              <a:rPr lang="en-US" altLang="zh-CN" sz="2400">
                <a:ea typeface="等线" panose="02010600030101010101" pitchFamily="2" charset="-122"/>
              </a:rPr>
              <a:t>D</a:t>
            </a:r>
            <a:endParaRPr lang="zh-CN" altLang="en-US"/>
          </a:p>
        </p:txBody>
      </p:sp>
    </p:spTree>
    <p:extLst>
      <p:ext uri="{BB962C8B-B14F-4D97-AF65-F5344CB8AC3E}">
        <p14:creationId xmlns:p14="http://schemas.microsoft.com/office/powerpoint/2010/main" val="8034556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福州城市中修建湿地公园和人工湖，可以调节气温，这主要是利用水的（　　）</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导电性好</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比热容大　　</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导热性好　　</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D</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密度</a:t>
            </a:r>
            <a:r>
              <a:rPr lang="zh-CN"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较大</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0631710" y="845338"/>
            <a:ext cx="389850" cy="461665"/>
          </a:xfrm>
          <a:prstGeom prst="rect">
            <a:avLst/>
          </a:prstGeom>
        </p:spPr>
        <p:txBody>
          <a:bodyPr wrap="none">
            <a:spAutoFit/>
          </a:bodyPr>
          <a:lstStyle/>
          <a:p>
            <a:r>
              <a:rPr lang="en-US" altLang="zh-CN" sz="2400">
                <a:ea typeface="等线" panose="02010600030101010101" pitchFamily="2" charset="-122"/>
              </a:rPr>
              <a:t>B</a:t>
            </a:r>
            <a:endParaRPr lang="zh-CN" altLang="en-US"/>
          </a:p>
        </p:txBody>
      </p:sp>
    </p:spTree>
    <p:extLst>
      <p:ext uri="{BB962C8B-B14F-4D97-AF65-F5344CB8AC3E}">
        <p14:creationId xmlns:p14="http://schemas.microsoft.com/office/powerpoint/2010/main" val="3774653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lvl="0">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掌握安全用电常识，是每个中学生必备的素养，下列做法不符合安全用电原则的是（　　）</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solidFill>
                <a:prstClr val="black"/>
              </a:solidFill>
              <a:latin typeface="Times New Roman" panose="02020603050405020304" pitchFamily="18" charset="0"/>
              <a:ea typeface="宋体" panose="02010600030101010101" pitchFamily="2" charset="-122"/>
              <a:cs typeface="Times New Roman" panose="02020603050405020304" pitchFamily="18" charset="0"/>
            </a:endParaRPr>
          </a:p>
          <a:p>
            <a:pPr lvl="0">
              <a:spcAft>
                <a:spcPts val="0"/>
              </a:spcAft>
            </a:pPr>
            <a:endPar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a:spcAft>
                <a:spcPts val="0"/>
              </a:spcAft>
            </a:pPr>
            <a:endPar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a:spcAft>
                <a:spcPts val="0"/>
              </a:spcAft>
            </a:pPr>
            <a:endPar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a:spcAft>
                <a:spcPts val="0"/>
              </a:spcAft>
            </a:pPr>
            <a:endPar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a:spcAft>
                <a:spcPts val="0"/>
              </a:spcAft>
            </a:pP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图甲</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发现高压线断落</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要快速跑离</a:t>
            </a:r>
            <a:endParaRPr lang="zh-CN" altLang="zh-CN" sz="1400" kern="100">
              <a:solidFill>
                <a:prstClr val="black"/>
              </a:solidFill>
              <a:latin typeface="Times New Roman" panose="02020603050405020304" pitchFamily="18" charset="0"/>
              <a:ea typeface="宋体" panose="02010600030101010101" pitchFamily="2" charset="-122"/>
              <a:cs typeface="Times New Roman" panose="02020603050405020304" pitchFamily="18" charset="0"/>
            </a:endParaRPr>
          </a:p>
          <a:p>
            <a:pPr lvl="0">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图乙</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电瓶车应在规定位置停放充电</a:t>
            </a:r>
            <a:endParaRPr lang="zh-CN" altLang="zh-CN" sz="1400" kern="100">
              <a:solidFill>
                <a:prstClr val="black"/>
              </a:solidFill>
              <a:latin typeface="Times New Roman" panose="02020603050405020304" pitchFamily="18" charset="0"/>
              <a:ea typeface="宋体" panose="02010600030101010101" pitchFamily="2" charset="-122"/>
              <a:cs typeface="Times New Roman" panose="02020603050405020304" pitchFamily="18" charset="0"/>
            </a:endParaRPr>
          </a:p>
          <a:p>
            <a:pPr lvl="0">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图丙</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使用测电笔时</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手指要抵住上端的金属帽</a:t>
            </a:r>
            <a:endParaRPr lang="zh-CN" altLang="zh-CN" sz="1400" kern="100">
              <a:solidFill>
                <a:prstClr val="black"/>
              </a:solidFill>
              <a:latin typeface="Times New Roman" panose="02020603050405020304" pitchFamily="18" charset="0"/>
              <a:ea typeface="宋体" panose="02010600030101010101" pitchFamily="2" charset="-122"/>
              <a:cs typeface="Times New Roman" panose="02020603050405020304" pitchFamily="18" charset="0"/>
            </a:endParaRPr>
          </a:p>
          <a:p>
            <a:pPr lvl="0">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D</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图丁</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多个大功率用电器不能同时在同一插线板上</a:t>
            </a:r>
            <a:r>
              <a:rPr lang="zh-CN"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使用</a:t>
            </a:r>
            <a:endParaRPr lang="zh-CN" altLang="zh-CN" sz="1400" kern="100">
              <a:solidFill>
                <a:prstClr val="black"/>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1198662" y="1628800"/>
            <a:ext cx="10274715" cy="2353473"/>
          </a:xfrm>
          <a:prstGeom prst="rect">
            <a:avLst/>
          </a:prstGeom>
        </p:spPr>
      </p:pic>
      <p:sp>
        <p:nvSpPr>
          <p:cNvPr id="4" name="矩形 3"/>
          <p:cNvSpPr/>
          <p:nvPr/>
        </p:nvSpPr>
        <p:spPr>
          <a:xfrm>
            <a:off x="853540" y="1397967"/>
            <a:ext cx="407484" cy="461665"/>
          </a:xfrm>
          <a:prstGeom prst="rect">
            <a:avLst/>
          </a:prstGeom>
        </p:spPr>
        <p:txBody>
          <a:bodyPr wrap="none">
            <a:spAutoFit/>
          </a:bodyPr>
          <a:lstStyle/>
          <a:p>
            <a:r>
              <a:rPr lang="en-US" altLang="zh-CN" sz="2400">
                <a:ea typeface="等线" panose="02010600030101010101" pitchFamily="2" charset="-122"/>
              </a:rPr>
              <a:t>A</a:t>
            </a:r>
            <a:endParaRPr lang="zh-CN" altLang="en-US"/>
          </a:p>
        </p:txBody>
      </p:sp>
    </p:spTree>
    <p:extLst>
      <p:ext uri="{BB962C8B-B14F-4D97-AF65-F5344CB8AC3E}">
        <p14:creationId xmlns:p14="http://schemas.microsoft.com/office/powerpoint/2010/main" val="4928933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70482"/>
          </a:xfrm>
        </p:spPr>
        <p:txBody>
          <a:bodyPr/>
          <a:lstStyle/>
          <a:p>
            <a:pPr>
              <a:spcAft>
                <a:spcPts val="0"/>
              </a:spcAft>
            </a:pPr>
            <a:r>
              <a:rPr lang="en-US"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kern="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如图所示是电动垂直起降航空器，又称</a:t>
            </a:r>
            <a:r>
              <a:rPr lang="en-US" altLang="zh-CN" kern="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空中出租车</a:t>
            </a:r>
            <a:r>
              <a:rPr lang="en-US" altLang="zh-CN" kern="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，是一种依靠电力驱动并能够垂直起降的飞行器，核心模组</a:t>
            </a:r>
            <a:r>
              <a:rPr lang="en-US"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国产化，它的动力装置主要是电动机</a:t>
            </a:r>
            <a:r>
              <a:rPr lang="en-US" altLang="zh-CN" kern="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下列设备与电动机工作原理相同的是（　　）</a:t>
            </a:r>
            <a:r>
              <a:rPr lang="en-US" altLang="zh-CN" kern="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a:spcAft>
                <a:spcPts val="0"/>
              </a:spcAft>
            </a:pPr>
            <a:endParaRPr lang="en-US" altLang="zh-CN" sz="1400"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zh-CN" altLang="zh-CN" sz="1400" kern="100" dirty="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a:t>
            </a:r>
            <a:r>
              <a:rPr lang="en-US" altLang="zh-CN" kern="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动圈式话筒　</a:t>
            </a:r>
            <a:r>
              <a:rPr lang="en-US" altLang="zh-CN" kern="1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B</a:t>
            </a:r>
            <a:r>
              <a:rPr lang="en-US" altLang="zh-CN" kern="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电热水壶　　</a:t>
            </a:r>
            <a:r>
              <a:rPr lang="en-US" altLang="zh-CN" kern="1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kern="1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kern="1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扬声器　</a:t>
            </a:r>
            <a:r>
              <a:rPr lang="en-US" altLang="zh-CN" kern="1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kern="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kern="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D</a:t>
            </a:r>
            <a:r>
              <a:rPr lang="en-US" altLang="zh-CN" kern="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电磁起重</a:t>
            </a:r>
            <a:r>
              <a:rPr lang="zh-CN" altLang="zh-CN" kern="1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器</a:t>
            </a:r>
            <a:endParaRPr lang="zh-CN" altLang="zh-CN" sz="1400" kern="100" dirty="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070870" y="2852936"/>
            <a:ext cx="8667080" cy="1457678"/>
          </a:xfrm>
          <a:prstGeom prst="rect">
            <a:avLst/>
          </a:prstGeom>
        </p:spPr>
      </p:pic>
      <p:sp>
        <p:nvSpPr>
          <p:cNvPr id="4" name="矩形 3"/>
          <p:cNvSpPr/>
          <p:nvPr/>
        </p:nvSpPr>
        <p:spPr>
          <a:xfrm>
            <a:off x="4511030" y="1988840"/>
            <a:ext cx="407484" cy="461665"/>
          </a:xfrm>
          <a:prstGeom prst="rect">
            <a:avLst/>
          </a:prstGeom>
        </p:spPr>
        <p:txBody>
          <a:bodyPr wrap="none">
            <a:spAutoFit/>
          </a:bodyPr>
          <a:lstStyle/>
          <a:p>
            <a:r>
              <a:rPr lang="en-US" altLang="zh-CN" sz="2400">
                <a:ea typeface="等线" panose="02010600030101010101" pitchFamily="2" charset="-122"/>
              </a:rPr>
              <a:t>C</a:t>
            </a:r>
            <a:endParaRPr lang="zh-CN" altLang="en-US"/>
          </a:p>
        </p:txBody>
      </p:sp>
      <p:pic>
        <p:nvPicPr>
          <p:cNvPr id="6" name="图片 5"/>
          <p:cNvPicPr>
            <a:picLocks noChangeAspect="1"/>
          </p:cNvPicPr>
          <p:nvPr/>
        </p:nvPicPr>
        <p:blipFill>
          <a:blip r:embed="rId3"/>
          <a:stretch>
            <a:fillRect/>
          </a:stretch>
        </p:blipFill>
        <p:spPr>
          <a:xfrm>
            <a:off x="478582" y="2918771"/>
            <a:ext cx="2456034" cy="1878381"/>
          </a:xfrm>
          <a:prstGeom prst="rect">
            <a:avLst/>
          </a:prstGeom>
        </p:spPr>
      </p:pic>
    </p:spTree>
    <p:extLst>
      <p:ext uri="{BB962C8B-B14F-4D97-AF65-F5344CB8AC3E}">
        <p14:creationId xmlns:p14="http://schemas.microsoft.com/office/powerpoint/2010/main" val="31602082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学完</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力与运动</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后，小闽进行知识梳理</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如图所示是他整理的知识树形结构图，图中的</a:t>
            </a:r>
            <a:r>
              <a:rPr lang="zh-CN" altLang="zh-CN" kern="100">
                <a:solidFill>
                  <a:srgbClr val="000000"/>
                </a:solidFill>
                <a:latin typeface="Times New Roman" panose="02020603050405020304" pitchFamily="18" charset="0"/>
                <a:ea typeface="宋体" panose="02010600030101010101" pitchFamily="2" charset="-122"/>
                <a:cs typeface="宋体" panose="02010600030101010101" pitchFamily="2" charset="-122"/>
              </a:rPr>
              <a:t>①②③</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处依次填写的内容是（　　）</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endPar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endPar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endPar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匀速圆周运动、匀速直线运动、受力不平衡</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匀速直线运动、运动方向改变、不受力</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匀速直线运动、运动状态改变、不受力　　</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D</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匀速圆周运动、运动方向改变、受力</a:t>
            </a:r>
            <a:r>
              <a:rPr lang="zh-CN"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不平衡</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4222998" y="1844824"/>
            <a:ext cx="4141326" cy="2226186"/>
          </a:xfrm>
          <a:prstGeom prst="rect">
            <a:avLst/>
          </a:prstGeom>
        </p:spPr>
      </p:pic>
      <p:sp>
        <p:nvSpPr>
          <p:cNvPr id="4" name="矩形 3"/>
          <p:cNvSpPr/>
          <p:nvPr/>
        </p:nvSpPr>
        <p:spPr>
          <a:xfrm>
            <a:off x="5447134" y="1404361"/>
            <a:ext cx="389850" cy="461665"/>
          </a:xfrm>
          <a:prstGeom prst="rect">
            <a:avLst/>
          </a:prstGeom>
        </p:spPr>
        <p:txBody>
          <a:bodyPr wrap="none">
            <a:spAutoFit/>
          </a:bodyPr>
          <a:lstStyle/>
          <a:p>
            <a:r>
              <a:rPr lang="en-US" altLang="zh-CN" sz="2400">
                <a:ea typeface="等线" panose="02010600030101010101" pitchFamily="2" charset="-122"/>
              </a:rPr>
              <a:t>B</a:t>
            </a:r>
            <a:endParaRPr lang="zh-CN" altLang="en-US"/>
          </a:p>
        </p:txBody>
      </p:sp>
    </p:spTree>
    <p:extLst>
      <p:ext uri="{BB962C8B-B14F-4D97-AF65-F5344CB8AC3E}">
        <p14:creationId xmlns:p14="http://schemas.microsoft.com/office/powerpoint/2010/main" val="8276404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524</TotalTime>
  <Words>4012</Words>
  <Application>Microsoft Office PowerPoint</Application>
  <PresentationFormat>自定义</PresentationFormat>
  <Paragraphs>335</Paragraphs>
  <Slides>49</Slides>
  <Notes>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49</vt:i4>
      </vt:variant>
    </vt:vector>
  </HeadingPairs>
  <TitlesOfParts>
    <vt:vector size="61" baseType="lpstr">
      <vt:lpstr>等线</vt:lpstr>
      <vt:lpstr>仿宋</vt:lpstr>
      <vt:lpstr>黑体</vt:lpstr>
      <vt:lpstr>楷体</vt:lpstr>
      <vt:lpstr>宋体</vt:lpstr>
      <vt:lpstr>微软雅黑</vt:lpstr>
      <vt:lpstr>Arial</vt:lpstr>
      <vt:lpstr>Calibri</vt:lpstr>
      <vt:lpstr>Cambria Math</vt:lpstr>
      <vt:lpstr>Segoe UI Symbol</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444</cp:revision>
  <dcterms:created xsi:type="dcterms:W3CDTF">2020-11-06T05:24:00Z</dcterms:created>
  <dcterms:modified xsi:type="dcterms:W3CDTF">2025-09-10T12:02:50Z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